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3.xml" ContentType="application/vnd.openxmlformats-officedocument.presentationml.tags+xml"/>
  <Override PartName="/ppt/notesSlides/notesSlide35.xml" ContentType="application/vnd.openxmlformats-officedocument.presentationml.notesSlide+xml"/>
  <Override PartName="/ppt/tags/tag24.xml" ContentType="application/vnd.openxmlformats-officedocument.presentationml.tags+xml"/>
  <Override PartName="/ppt/notesSlides/notesSlide36.xml" ContentType="application/vnd.openxmlformats-officedocument.presentationml.notesSlide+xml"/>
  <Override PartName="/ppt/tags/tag2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6.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5"/>
  </p:sldMasterIdLst>
  <p:notesMasterIdLst>
    <p:notesMasterId r:id="rId46"/>
  </p:notesMasterIdLst>
  <p:handoutMasterIdLst>
    <p:handoutMasterId r:id="rId47"/>
  </p:handoutMasterIdLst>
  <p:sldIdLst>
    <p:sldId id="277" r:id="rId6"/>
    <p:sldId id="330" r:id="rId7"/>
    <p:sldId id="257" r:id="rId8"/>
    <p:sldId id="282" r:id="rId9"/>
    <p:sldId id="279" r:id="rId10"/>
    <p:sldId id="283" r:id="rId11"/>
    <p:sldId id="355" r:id="rId12"/>
    <p:sldId id="287" r:id="rId13"/>
    <p:sldId id="383" r:id="rId14"/>
    <p:sldId id="344" r:id="rId15"/>
    <p:sldId id="397" r:id="rId16"/>
    <p:sldId id="390" r:id="rId17"/>
    <p:sldId id="396" r:id="rId18"/>
    <p:sldId id="391" r:id="rId19"/>
    <p:sldId id="394" r:id="rId20"/>
    <p:sldId id="385" r:id="rId21"/>
    <p:sldId id="392" r:id="rId22"/>
    <p:sldId id="289" r:id="rId23"/>
    <p:sldId id="333" r:id="rId24"/>
    <p:sldId id="384" r:id="rId25"/>
    <p:sldId id="335" r:id="rId26"/>
    <p:sldId id="294" r:id="rId27"/>
    <p:sldId id="357" r:id="rId28"/>
    <p:sldId id="361" r:id="rId29"/>
    <p:sldId id="358" r:id="rId30"/>
    <p:sldId id="359" r:id="rId31"/>
    <p:sldId id="367" r:id="rId32"/>
    <p:sldId id="368" r:id="rId33"/>
    <p:sldId id="371" r:id="rId34"/>
    <p:sldId id="372" r:id="rId35"/>
    <p:sldId id="373" r:id="rId36"/>
    <p:sldId id="346" r:id="rId37"/>
    <p:sldId id="347" r:id="rId38"/>
    <p:sldId id="377" r:id="rId39"/>
    <p:sldId id="378" r:id="rId40"/>
    <p:sldId id="379" r:id="rId41"/>
    <p:sldId id="380" r:id="rId42"/>
    <p:sldId id="354" r:id="rId43"/>
    <p:sldId id="341" r:id="rId44"/>
    <p:sldId id="382" r:id="rId45"/>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304"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C63F"/>
    <a:srgbClr val="ED1C24"/>
    <a:srgbClr val="00954D"/>
    <a:srgbClr val="F68B1F"/>
    <a:srgbClr val="FFFFFF"/>
    <a:srgbClr val="B02A30"/>
    <a:srgbClr val="558999"/>
    <a:srgbClr val="E1F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33" autoAdjust="0"/>
    <p:restoredTop sz="48766" autoAdjust="0"/>
  </p:normalViewPr>
  <p:slideViewPr>
    <p:cSldViewPr>
      <p:cViewPr varScale="1">
        <p:scale>
          <a:sx n="92" d="100"/>
          <a:sy n="92" d="100"/>
        </p:scale>
        <p:origin x="1506" y="90"/>
      </p:cViewPr>
      <p:guideLst>
        <p:guide orient="horz" pos="2304"/>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p:scale>
          <a:sx n="120" d="100"/>
          <a:sy n="120" d="100"/>
        </p:scale>
        <p:origin x="-1836" y="93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4396E7-7242-4D74-BDBB-96694EF8F29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E461C04-EDD5-4F9B-8A6A-92323C6C9391}">
      <dgm:prSet phldrT="[Text]"/>
      <dgm:spPr/>
      <dgm:t>
        <a:bodyPr/>
        <a:lstStyle/>
        <a:p>
          <a:r>
            <a:rPr lang="en-US" dirty="0"/>
            <a:t>Age</a:t>
          </a:r>
        </a:p>
      </dgm:t>
    </dgm:pt>
    <dgm:pt modelId="{9F3BC7BE-E507-4B8D-A0AC-3C6ED58AC636}" type="parTrans" cxnId="{A2AEA027-11BE-453B-AC22-208A31DD3D3D}">
      <dgm:prSet/>
      <dgm:spPr/>
      <dgm:t>
        <a:bodyPr/>
        <a:lstStyle/>
        <a:p>
          <a:endParaRPr lang="en-US"/>
        </a:p>
      </dgm:t>
    </dgm:pt>
    <dgm:pt modelId="{FD9B7410-E179-4331-B4BE-D104BFA3EBD4}" type="sibTrans" cxnId="{A2AEA027-11BE-453B-AC22-208A31DD3D3D}">
      <dgm:prSet/>
      <dgm:spPr/>
      <dgm:t>
        <a:bodyPr/>
        <a:lstStyle/>
        <a:p>
          <a:endParaRPr lang="en-US"/>
        </a:p>
      </dgm:t>
    </dgm:pt>
    <dgm:pt modelId="{A4870334-3E9E-4133-8635-43E1CF738386}">
      <dgm:prSet phldrT="[Text]"/>
      <dgm:spPr/>
      <dgm:t>
        <a:bodyPr/>
        <a:lstStyle/>
        <a:p>
          <a:r>
            <a:rPr lang="en-US" dirty="0"/>
            <a:t>Race</a:t>
          </a:r>
        </a:p>
      </dgm:t>
    </dgm:pt>
    <dgm:pt modelId="{F4D440DE-43EF-4A3F-B8FC-69816CDEE0CC}" type="parTrans" cxnId="{7C526CEE-EBAE-4014-BA85-F9CBD5476656}">
      <dgm:prSet/>
      <dgm:spPr/>
      <dgm:t>
        <a:bodyPr/>
        <a:lstStyle/>
        <a:p>
          <a:endParaRPr lang="en-US"/>
        </a:p>
      </dgm:t>
    </dgm:pt>
    <dgm:pt modelId="{19F9881A-D007-484B-9368-1D145B04063D}" type="sibTrans" cxnId="{7C526CEE-EBAE-4014-BA85-F9CBD5476656}">
      <dgm:prSet/>
      <dgm:spPr/>
      <dgm:t>
        <a:bodyPr/>
        <a:lstStyle/>
        <a:p>
          <a:endParaRPr lang="en-US"/>
        </a:p>
      </dgm:t>
    </dgm:pt>
    <dgm:pt modelId="{06DCAD02-6F0E-45D6-AB20-856429D1E804}">
      <dgm:prSet phldrT="[Text]"/>
      <dgm:spPr/>
      <dgm:t>
        <a:bodyPr/>
        <a:lstStyle/>
        <a:p>
          <a:r>
            <a:rPr lang="en-US" dirty="0"/>
            <a:t>National Origin</a:t>
          </a:r>
        </a:p>
      </dgm:t>
    </dgm:pt>
    <dgm:pt modelId="{038E9CD7-742C-47AB-9A07-061D3E02B23A}" type="parTrans" cxnId="{720F6115-F6A7-4F86-96F2-5D853C243EA1}">
      <dgm:prSet/>
      <dgm:spPr/>
      <dgm:t>
        <a:bodyPr/>
        <a:lstStyle/>
        <a:p>
          <a:endParaRPr lang="en-US"/>
        </a:p>
      </dgm:t>
    </dgm:pt>
    <dgm:pt modelId="{078FF4DD-8A9D-4B0C-A87C-B5F14054F7F0}" type="sibTrans" cxnId="{720F6115-F6A7-4F86-96F2-5D853C243EA1}">
      <dgm:prSet/>
      <dgm:spPr/>
      <dgm:t>
        <a:bodyPr/>
        <a:lstStyle/>
        <a:p>
          <a:endParaRPr lang="en-US"/>
        </a:p>
      </dgm:t>
    </dgm:pt>
    <dgm:pt modelId="{FB3DCA36-ACBE-4749-B74D-A2D5DA4195F6}">
      <dgm:prSet phldrT="[Text]"/>
      <dgm:spPr/>
      <dgm:t>
        <a:bodyPr/>
        <a:lstStyle/>
        <a:p>
          <a:r>
            <a:rPr lang="en-US" dirty="0"/>
            <a:t>Disability</a:t>
          </a:r>
        </a:p>
      </dgm:t>
    </dgm:pt>
    <dgm:pt modelId="{DF662114-012E-463E-A8B0-4D28DDC27BC3}" type="parTrans" cxnId="{FC17E611-877F-43B8-8A8A-6F233EBBF41F}">
      <dgm:prSet/>
      <dgm:spPr/>
      <dgm:t>
        <a:bodyPr/>
        <a:lstStyle/>
        <a:p>
          <a:endParaRPr lang="en-US"/>
        </a:p>
      </dgm:t>
    </dgm:pt>
    <dgm:pt modelId="{ACE0C67F-E466-418E-B1C4-6008555D7595}" type="sibTrans" cxnId="{FC17E611-877F-43B8-8A8A-6F233EBBF41F}">
      <dgm:prSet/>
      <dgm:spPr/>
      <dgm:t>
        <a:bodyPr/>
        <a:lstStyle/>
        <a:p>
          <a:endParaRPr lang="en-US"/>
        </a:p>
      </dgm:t>
    </dgm:pt>
    <dgm:pt modelId="{C576D3DE-D47A-4218-8406-3E9EF64643D6}">
      <dgm:prSet phldrT="[Text]"/>
      <dgm:spPr/>
      <dgm:t>
        <a:bodyPr/>
        <a:lstStyle/>
        <a:p>
          <a:r>
            <a:rPr lang="en-US" dirty="0"/>
            <a:t>Sex</a:t>
          </a:r>
        </a:p>
      </dgm:t>
    </dgm:pt>
    <dgm:pt modelId="{BB676507-717C-46CF-8E3D-78157BF2412F}" type="parTrans" cxnId="{CDB74E0E-65FB-43E9-84BA-D6880C419A2F}">
      <dgm:prSet/>
      <dgm:spPr/>
      <dgm:t>
        <a:bodyPr/>
        <a:lstStyle/>
        <a:p>
          <a:endParaRPr lang="en-US"/>
        </a:p>
      </dgm:t>
    </dgm:pt>
    <dgm:pt modelId="{67F5748A-F48A-47C4-B30B-08C7FA732508}" type="sibTrans" cxnId="{CDB74E0E-65FB-43E9-84BA-D6880C419A2F}">
      <dgm:prSet/>
      <dgm:spPr/>
      <dgm:t>
        <a:bodyPr/>
        <a:lstStyle/>
        <a:p>
          <a:endParaRPr lang="en-US"/>
        </a:p>
      </dgm:t>
    </dgm:pt>
    <dgm:pt modelId="{81EBAB2F-4AB5-4C61-8D39-90513FC70936}">
      <dgm:prSet phldrT="[Text]"/>
      <dgm:spPr/>
      <dgm:t>
        <a:bodyPr/>
        <a:lstStyle/>
        <a:p>
          <a:r>
            <a:rPr lang="en-US" dirty="0"/>
            <a:t>Color</a:t>
          </a:r>
        </a:p>
      </dgm:t>
    </dgm:pt>
    <dgm:pt modelId="{CCD1AFBB-6411-4243-9BE2-BEE09D00DFE2}" type="parTrans" cxnId="{3DA897D5-EE80-4EA2-890B-066B48773865}">
      <dgm:prSet/>
      <dgm:spPr/>
      <dgm:t>
        <a:bodyPr/>
        <a:lstStyle/>
        <a:p>
          <a:endParaRPr lang="en-US"/>
        </a:p>
      </dgm:t>
    </dgm:pt>
    <dgm:pt modelId="{2F0678F2-FB83-4A16-9723-1F189CEC13E3}" type="sibTrans" cxnId="{3DA897D5-EE80-4EA2-890B-066B48773865}">
      <dgm:prSet/>
      <dgm:spPr/>
      <dgm:t>
        <a:bodyPr/>
        <a:lstStyle/>
        <a:p>
          <a:endParaRPr lang="en-US"/>
        </a:p>
      </dgm:t>
    </dgm:pt>
    <dgm:pt modelId="{5A4ECD49-71AC-4E06-B15C-4965E44AC582}" type="pres">
      <dgm:prSet presAssocID="{264396E7-7242-4D74-BDBB-96694EF8F292}" presName="diagram" presStyleCnt="0">
        <dgm:presLayoutVars>
          <dgm:dir/>
          <dgm:resizeHandles val="exact"/>
        </dgm:presLayoutVars>
      </dgm:prSet>
      <dgm:spPr/>
      <dgm:t>
        <a:bodyPr/>
        <a:lstStyle/>
        <a:p>
          <a:endParaRPr lang="en-US"/>
        </a:p>
      </dgm:t>
    </dgm:pt>
    <dgm:pt modelId="{40B93BA9-97F9-40C7-9698-62690A3169ED}" type="pres">
      <dgm:prSet presAssocID="{CE461C04-EDD5-4F9B-8A6A-92323C6C9391}" presName="node" presStyleLbl="node1" presStyleIdx="0" presStyleCnt="6">
        <dgm:presLayoutVars>
          <dgm:bulletEnabled val="1"/>
        </dgm:presLayoutVars>
      </dgm:prSet>
      <dgm:spPr/>
      <dgm:t>
        <a:bodyPr/>
        <a:lstStyle/>
        <a:p>
          <a:endParaRPr lang="en-US"/>
        </a:p>
      </dgm:t>
    </dgm:pt>
    <dgm:pt modelId="{F84FCD3C-2990-4238-94A4-96C7A8F7EA7E}" type="pres">
      <dgm:prSet presAssocID="{FD9B7410-E179-4331-B4BE-D104BFA3EBD4}" presName="sibTrans" presStyleCnt="0"/>
      <dgm:spPr/>
    </dgm:pt>
    <dgm:pt modelId="{F9739572-BEA6-4CF5-93E0-AA50D70FF624}" type="pres">
      <dgm:prSet presAssocID="{A4870334-3E9E-4133-8635-43E1CF738386}" presName="node" presStyleLbl="node1" presStyleIdx="1" presStyleCnt="6">
        <dgm:presLayoutVars>
          <dgm:bulletEnabled val="1"/>
        </dgm:presLayoutVars>
      </dgm:prSet>
      <dgm:spPr/>
      <dgm:t>
        <a:bodyPr/>
        <a:lstStyle/>
        <a:p>
          <a:endParaRPr lang="en-US"/>
        </a:p>
      </dgm:t>
    </dgm:pt>
    <dgm:pt modelId="{E3159C3C-A569-42DC-A83D-4C8CB4933782}" type="pres">
      <dgm:prSet presAssocID="{19F9881A-D007-484B-9368-1D145B04063D}" presName="sibTrans" presStyleCnt="0"/>
      <dgm:spPr/>
    </dgm:pt>
    <dgm:pt modelId="{E428EB5A-53A5-40FD-BDE3-8FF8599F5ABF}" type="pres">
      <dgm:prSet presAssocID="{06DCAD02-6F0E-45D6-AB20-856429D1E804}" presName="node" presStyleLbl="node1" presStyleIdx="2" presStyleCnt="6">
        <dgm:presLayoutVars>
          <dgm:bulletEnabled val="1"/>
        </dgm:presLayoutVars>
      </dgm:prSet>
      <dgm:spPr/>
      <dgm:t>
        <a:bodyPr/>
        <a:lstStyle/>
        <a:p>
          <a:endParaRPr lang="en-US"/>
        </a:p>
      </dgm:t>
    </dgm:pt>
    <dgm:pt modelId="{C09654C6-C6A0-41B7-91A5-4C161E5618B1}" type="pres">
      <dgm:prSet presAssocID="{078FF4DD-8A9D-4B0C-A87C-B5F14054F7F0}" presName="sibTrans" presStyleCnt="0"/>
      <dgm:spPr/>
    </dgm:pt>
    <dgm:pt modelId="{8897635C-F9D8-4C3E-97DC-8941FD4A5B1F}" type="pres">
      <dgm:prSet presAssocID="{FB3DCA36-ACBE-4749-B74D-A2D5DA4195F6}" presName="node" presStyleLbl="node1" presStyleIdx="3" presStyleCnt="6">
        <dgm:presLayoutVars>
          <dgm:bulletEnabled val="1"/>
        </dgm:presLayoutVars>
      </dgm:prSet>
      <dgm:spPr/>
      <dgm:t>
        <a:bodyPr/>
        <a:lstStyle/>
        <a:p>
          <a:endParaRPr lang="en-US"/>
        </a:p>
      </dgm:t>
    </dgm:pt>
    <dgm:pt modelId="{B86B38F1-AC46-421D-86AB-B3E7803CD042}" type="pres">
      <dgm:prSet presAssocID="{ACE0C67F-E466-418E-B1C4-6008555D7595}" presName="sibTrans" presStyleCnt="0"/>
      <dgm:spPr/>
    </dgm:pt>
    <dgm:pt modelId="{F0645C8B-7526-495A-B848-56E7DF166708}" type="pres">
      <dgm:prSet presAssocID="{C576D3DE-D47A-4218-8406-3E9EF64643D6}" presName="node" presStyleLbl="node1" presStyleIdx="4" presStyleCnt="6">
        <dgm:presLayoutVars>
          <dgm:bulletEnabled val="1"/>
        </dgm:presLayoutVars>
      </dgm:prSet>
      <dgm:spPr/>
      <dgm:t>
        <a:bodyPr/>
        <a:lstStyle/>
        <a:p>
          <a:endParaRPr lang="en-US"/>
        </a:p>
      </dgm:t>
    </dgm:pt>
    <dgm:pt modelId="{1AE4FFC3-B5C4-464C-9027-45C3179A4784}" type="pres">
      <dgm:prSet presAssocID="{67F5748A-F48A-47C4-B30B-08C7FA732508}" presName="sibTrans" presStyleCnt="0"/>
      <dgm:spPr/>
    </dgm:pt>
    <dgm:pt modelId="{231390C5-DD10-41DB-9FEF-FF93D0DA710F}" type="pres">
      <dgm:prSet presAssocID="{81EBAB2F-4AB5-4C61-8D39-90513FC70936}" presName="node" presStyleLbl="node1" presStyleIdx="5" presStyleCnt="6">
        <dgm:presLayoutVars>
          <dgm:bulletEnabled val="1"/>
        </dgm:presLayoutVars>
      </dgm:prSet>
      <dgm:spPr/>
      <dgm:t>
        <a:bodyPr/>
        <a:lstStyle/>
        <a:p>
          <a:endParaRPr lang="en-US"/>
        </a:p>
      </dgm:t>
    </dgm:pt>
  </dgm:ptLst>
  <dgm:cxnLst>
    <dgm:cxn modelId="{4C742F17-63A2-4890-ACD6-838FC2AC201B}" type="presOf" srcId="{FB3DCA36-ACBE-4749-B74D-A2D5DA4195F6}" destId="{8897635C-F9D8-4C3E-97DC-8941FD4A5B1F}" srcOrd="0" destOrd="0" presId="urn:microsoft.com/office/officeart/2005/8/layout/default"/>
    <dgm:cxn modelId="{45739D6A-93FB-4868-A78D-878F5577B5D6}" type="presOf" srcId="{C576D3DE-D47A-4218-8406-3E9EF64643D6}" destId="{F0645C8B-7526-495A-B848-56E7DF166708}" srcOrd="0" destOrd="0" presId="urn:microsoft.com/office/officeart/2005/8/layout/default"/>
    <dgm:cxn modelId="{7C526CEE-EBAE-4014-BA85-F9CBD5476656}" srcId="{264396E7-7242-4D74-BDBB-96694EF8F292}" destId="{A4870334-3E9E-4133-8635-43E1CF738386}" srcOrd="1" destOrd="0" parTransId="{F4D440DE-43EF-4A3F-B8FC-69816CDEE0CC}" sibTransId="{19F9881A-D007-484B-9368-1D145B04063D}"/>
    <dgm:cxn modelId="{0170E66E-08A5-4E4D-B12A-779BF7B4981D}" type="presOf" srcId="{06DCAD02-6F0E-45D6-AB20-856429D1E804}" destId="{E428EB5A-53A5-40FD-BDE3-8FF8599F5ABF}" srcOrd="0" destOrd="0" presId="urn:microsoft.com/office/officeart/2005/8/layout/default"/>
    <dgm:cxn modelId="{720F6115-F6A7-4F86-96F2-5D853C243EA1}" srcId="{264396E7-7242-4D74-BDBB-96694EF8F292}" destId="{06DCAD02-6F0E-45D6-AB20-856429D1E804}" srcOrd="2" destOrd="0" parTransId="{038E9CD7-742C-47AB-9A07-061D3E02B23A}" sibTransId="{078FF4DD-8A9D-4B0C-A87C-B5F14054F7F0}"/>
    <dgm:cxn modelId="{3DA897D5-EE80-4EA2-890B-066B48773865}" srcId="{264396E7-7242-4D74-BDBB-96694EF8F292}" destId="{81EBAB2F-4AB5-4C61-8D39-90513FC70936}" srcOrd="5" destOrd="0" parTransId="{CCD1AFBB-6411-4243-9BE2-BEE09D00DFE2}" sibTransId="{2F0678F2-FB83-4A16-9723-1F189CEC13E3}"/>
    <dgm:cxn modelId="{35FD302C-E660-4ADE-BC75-F5775F3BEC38}" type="presOf" srcId="{264396E7-7242-4D74-BDBB-96694EF8F292}" destId="{5A4ECD49-71AC-4E06-B15C-4965E44AC582}" srcOrd="0" destOrd="0" presId="urn:microsoft.com/office/officeart/2005/8/layout/default"/>
    <dgm:cxn modelId="{A2AEA027-11BE-453B-AC22-208A31DD3D3D}" srcId="{264396E7-7242-4D74-BDBB-96694EF8F292}" destId="{CE461C04-EDD5-4F9B-8A6A-92323C6C9391}" srcOrd="0" destOrd="0" parTransId="{9F3BC7BE-E507-4B8D-A0AC-3C6ED58AC636}" sibTransId="{FD9B7410-E179-4331-B4BE-D104BFA3EBD4}"/>
    <dgm:cxn modelId="{CDB74E0E-65FB-43E9-84BA-D6880C419A2F}" srcId="{264396E7-7242-4D74-BDBB-96694EF8F292}" destId="{C576D3DE-D47A-4218-8406-3E9EF64643D6}" srcOrd="4" destOrd="0" parTransId="{BB676507-717C-46CF-8E3D-78157BF2412F}" sibTransId="{67F5748A-F48A-47C4-B30B-08C7FA732508}"/>
    <dgm:cxn modelId="{B1BEABFA-53E5-403F-8121-634AF5CDDC4E}" type="presOf" srcId="{A4870334-3E9E-4133-8635-43E1CF738386}" destId="{F9739572-BEA6-4CF5-93E0-AA50D70FF624}" srcOrd="0" destOrd="0" presId="urn:microsoft.com/office/officeart/2005/8/layout/default"/>
    <dgm:cxn modelId="{DAF9E3CD-77E9-4B67-9CFF-39C82D929B8B}" type="presOf" srcId="{81EBAB2F-4AB5-4C61-8D39-90513FC70936}" destId="{231390C5-DD10-41DB-9FEF-FF93D0DA710F}" srcOrd="0" destOrd="0" presId="urn:microsoft.com/office/officeart/2005/8/layout/default"/>
    <dgm:cxn modelId="{08C9DAA4-760D-4508-AF82-07E17B05BC48}" type="presOf" srcId="{CE461C04-EDD5-4F9B-8A6A-92323C6C9391}" destId="{40B93BA9-97F9-40C7-9698-62690A3169ED}" srcOrd="0" destOrd="0" presId="urn:microsoft.com/office/officeart/2005/8/layout/default"/>
    <dgm:cxn modelId="{FC17E611-877F-43B8-8A8A-6F233EBBF41F}" srcId="{264396E7-7242-4D74-BDBB-96694EF8F292}" destId="{FB3DCA36-ACBE-4749-B74D-A2D5DA4195F6}" srcOrd="3" destOrd="0" parTransId="{DF662114-012E-463E-A8B0-4D28DDC27BC3}" sibTransId="{ACE0C67F-E466-418E-B1C4-6008555D7595}"/>
    <dgm:cxn modelId="{07C1AEEA-2084-4324-8188-2EBDB14C20C5}" type="presParOf" srcId="{5A4ECD49-71AC-4E06-B15C-4965E44AC582}" destId="{40B93BA9-97F9-40C7-9698-62690A3169ED}" srcOrd="0" destOrd="0" presId="urn:microsoft.com/office/officeart/2005/8/layout/default"/>
    <dgm:cxn modelId="{A5AD9F93-456A-4800-895F-71934419DBF0}" type="presParOf" srcId="{5A4ECD49-71AC-4E06-B15C-4965E44AC582}" destId="{F84FCD3C-2990-4238-94A4-96C7A8F7EA7E}" srcOrd="1" destOrd="0" presId="urn:microsoft.com/office/officeart/2005/8/layout/default"/>
    <dgm:cxn modelId="{58076C78-677B-4E58-B3E9-CB7D0DFBF76F}" type="presParOf" srcId="{5A4ECD49-71AC-4E06-B15C-4965E44AC582}" destId="{F9739572-BEA6-4CF5-93E0-AA50D70FF624}" srcOrd="2" destOrd="0" presId="urn:microsoft.com/office/officeart/2005/8/layout/default"/>
    <dgm:cxn modelId="{F211BE21-96CB-4BC6-8DAD-6DAB211DF0AD}" type="presParOf" srcId="{5A4ECD49-71AC-4E06-B15C-4965E44AC582}" destId="{E3159C3C-A569-42DC-A83D-4C8CB4933782}" srcOrd="3" destOrd="0" presId="urn:microsoft.com/office/officeart/2005/8/layout/default"/>
    <dgm:cxn modelId="{0E36C93E-499E-486B-ABBB-D0DD6EC2445D}" type="presParOf" srcId="{5A4ECD49-71AC-4E06-B15C-4965E44AC582}" destId="{E428EB5A-53A5-40FD-BDE3-8FF8599F5ABF}" srcOrd="4" destOrd="0" presId="urn:microsoft.com/office/officeart/2005/8/layout/default"/>
    <dgm:cxn modelId="{C16FEEF4-4DAC-402E-BE56-E37446B85BB9}" type="presParOf" srcId="{5A4ECD49-71AC-4E06-B15C-4965E44AC582}" destId="{C09654C6-C6A0-41B7-91A5-4C161E5618B1}" srcOrd="5" destOrd="0" presId="urn:microsoft.com/office/officeart/2005/8/layout/default"/>
    <dgm:cxn modelId="{F0F2CFF4-5E20-4E28-8E97-1C076C223B52}" type="presParOf" srcId="{5A4ECD49-71AC-4E06-B15C-4965E44AC582}" destId="{8897635C-F9D8-4C3E-97DC-8941FD4A5B1F}" srcOrd="6" destOrd="0" presId="urn:microsoft.com/office/officeart/2005/8/layout/default"/>
    <dgm:cxn modelId="{556070BF-FBB7-4516-A7A5-941102CBED2C}" type="presParOf" srcId="{5A4ECD49-71AC-4E06-B15C-4965E44AC582}" destId="{B86B38F1-AC46-421D-86AB-B3E7803CD042}" srcOrd="7" destOrd="0" presId="urn:microsoft.com/office/officeart/2005/8/layout/default"/>
    <dgm:cxn modelId="{D887EC8C-5DA5-431D-A64B-364AB6DAD44C}" type="presParOf" srcId="{5A4ECD49-71AC-4E06-B15C-4965E44AC582}" destId="{F0645C8B-7526-495A-B848-56E7DF166708}" srcOrd="8" destOrd="0" presId="urn:microsoft.com/office/officeart/2005/8/layout/default"/>
    <dgm:cxn modelId="{F01CC66A-5A65-4B99-A545-956F36BE5AA6}" type="presParOf" srcId="{5A4ECD49-71AC-4E06-B15C-4965E44AC582}" destId="{1AE4FFC3-B5C4-464C-9027-45C3179A4784}" srcOrd="9" destOrd="0" presId="urn:microsoft.com/office/officeart/2005/8/layout/default"/>
    <dgm:cxn modelId="{87B05FF8-1328-4D87-A643-E09845684D4B}" type="presParOf" srcId="{5A4ECD49-71AC-4E06-B15C-4965E44AC582}" destId="{231390C5-DD10-41DB-9FEF-FF93D0DA710F}"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27" tIns="45713" rIns="91427" bIns="45713" rtlCol="0"/>
          <a:lstStyle>
            <a:lvl1pPr algn="l" eaLnBrk="0" hangingPunct="0">
              <a:defRPr sz="1200">
                <a:latin typeface="Arial" charset="0"/>
                <a:ea typeface="+mn-ea"/>
              </a:defRPr>
            </a:lvl1pPr>
          </a:lstStyle>
          <a:p>
            <a:pPr>
              <a:defRPr/>
            </a:pPr>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wrap="square" lIns="91427" tIns="45713" rIns="91427" bIns="45713" numCol="1" anchor="t" anchorCtr="0" compatLnSpc="1">
            <a:prstTxWarp prst="textNoShape">
              <a:avLst/>
            </a:prstTxWarp>
          </a:bodyPr>
          <a:lstStyle>
            <a:lvl1pPr algn="r" eaLnBrk="0" hangingPunct="0">
              <a:defRPr sz="1200">
                <a:latin typeface="Arial" pitchFamily="34" charset="0"/>
              </a:defRPr>
            </a:lvl1pPr>
          </a:lstStyle>
          <a:p>
            <a:pPr>
              <a:defRPr/>
            </a:pPr>
            <a:fld id="{442D18EF-E397-47FE-9F2C-9BDE8696EFDE}" type="datetimeFigureOut">
              <a:rPr lang="en-US"/>
              <a:pPr>
                <a:defRPr/>
              </a:pPr>
              <a:t>5/21/2018</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27" tIns="45713" rIns="91427" bIns="45713" rtlCol="0" anchor="b"/>
          <a:lstStyle>
            <a:lvl1pPr algn="l" eaLnBrk="0" hangingPunct="0">
              <a:defRPr sz="1200">
                <a:latin typeface="Arial" charset="0"/>
                <a:ea typeface="+mn-ea"/>
              </a:defRPr>
            </a:lvl1pPr>
          </a:lstStyle>
          <a:p>
            <a:pPr>
              <a:defRPr/>
            </a:pPr>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wrap="square" lIns="91427" tIns="45713" rIns="91427" bIns="45713" numCol="1" anchor="b" anchorCtr="0" compatLnSpc="1">
            <a:prstTxWarp prst="textNoShape">
              <a:avLst/>
            </a:prstTxWarp>
          </a:bodyPr>
          <a:lstStyle>
            <a:lvl1pPr algn="r" eaLnBrk="0" hangingPunct="0">
              <a:defRPr sz="1200">
                <a:latin typeface="Arial" pitchFamily="34" charset="0"/>
              </a:defRPr>
            </a:lvl1pPr>
          </a:lstStyle>
          <a:p>
            <a:pPr>
              <a:defRPr/>
            </a:pPr>
            <a:fld id="{7CD6D618-5D23-41DB-8E33-6E0AFDDDD287}" type="slidenum">
              <a:rPr lang="en-US"/>
              <a:pPr>
                <a:defRPr/>
              </a:pPr>
              <a:t>‹#›</a:t>
            </a:fld>
            <a:endParaRPr lang="en-US"/>
          </a:p>
        </p:txBody>
      </p:sp>
    </p:spTree>
    <p:extLst>
      <p:ext uri="{BB962C8B-B14F-4D97-AF65-F5344CB8AC3E}">
        <p14:creationId xmlns:p14="http://schemas.microsoft.com/office/powerpoint/2010/main" val="305123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27" tIns="45713" rIns="91427" bIns="45713" rtlCol="0"/>
          <a:lstStyle>
            <a:lvl1pPr algn="l" eaLnBrk="0" hangingPunct="0">
              <a:defRPr sz="1200">
                <a:latin typeface="Arial" charset="0"/>
                <a:ea typeface="+mn-ea"/>
              </a:defRPr>
            </a:lvl1pPr>
          </a:lstStyle>
          <a:p>
            <a:pPr>
              <a:defRPr/>
            </a:pPr>
            <a:endParaRPr lang="en-US"/>
          </a:p>
        </p:txBody>
      </p:sp>
      <p:sp>
        <p:nvSpPr>
          <p:cNvPr id="3" name="Date Placeholder 2"/>
          <p:cNvSpPr>
            <a:spLocks noGrp="1"/>
          </p:cNvSpPr>
          <p:nvPr>
            <p:ph type="dt" idx="1"/>
          </p:nvPr>
        </p:nvSpPr>
        <p:spPr>
          <a:xfrm>
            <a:off x="3970339" y="0"/>
            <a:ext cx="3038475" cy="465138"/>
          </a:xfrm>
          <a:prstGeom prst="rect">
            <a:avLst/>
          </a:prstGeom>
        </p:spPr>
        <p:txBody>
          <a:bodyPr vert="horz" wrap="square" lIns="91427" tIns="45713" rIns="91427" bIns="45713" numCol="1" anchor="t" anchorCtr="0" compatLnSpc="1">
            <a:prstTxWarp prst="textNoShape">
              <a:avLst/>
            </a:prstTxWarp>
          </a:bodyPr>
          <a:lstStyle>
            <a:lvl1pPr algn="r" eaLnBrk="0" hangingPunct="0">
              <a:defRPr sz="1200">
                <a:latin typeface="Arial" pitchFamily="34" charset="0"/>
              </a:defRPr>
            </a:lvl1pPr>
          </a:lstStyle>
          <a:p>
            <a:pPr>
              <a:defRPr/>
            </a:pPr>
            <a:fld id="{B5285BD6-0581-4F55-BB3E-56AF27D8166B}" type="datetimeFigureOut">
              <a:rPr lang="en-US"/>
              <a:pPr>
                <a:defRPr/>
              </a:pPr>
              <a:t>5/21/2018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7" tIns="45713" rIns="91427" bIns="45713" rtlCol="0" anchor="ctr"/>
          <a:lstStyle/>
          <a:p>
            <a:pPr lvl="0"/>
            <a:endParaRPr lang="en-US" noProof="0" dirty="0"/>
          </a:p>
        </p:txBody>
      </p:sp>
      <p:sp>
        <p:nvSpPr>
          <p:cNvPr id="5" name="Notes Placeholder 4"/>
          <p:cNvSpPr>
            <a:spLocks noGrp="1"/>
          </p:cNvSpPr>
          <p:nvPr>
            <p:ph type="body" sz="quarter" idx="3"/>
          </p:nvPr>
        </p:nvSpPr>
        <p:spPr>
          <a:xfrm>
            <a:off x="701676" y="4416426"/>
            <a:ext cx="5607050" cy="4183063"/>
          </a:xfrm>
          <a:prstGeom prst="rect">
            <a:avLst/>
          </a:prstGeom>
        </p:spPr>
        <p:txBody>
          <a:bodyPr vert="horz" wrap="square" lIns="91427" tIns="45713" rIns="91427" bIns="45713" numCol="1" anchor="t" anchorCtr="0" compatLnSpc="1">
            <a:prstTxWarp prst="textNoShape">
              <a:avLst/>
            </a:prstTxWarp>
            <a:normAutofit/>
          </a:bodyPr>
          <a:lstStyle/>
          <a:p>
            <a:pPr lvl="0"/>
            <a:r>
              <a:rPr lang="en-US" noProof="0"/>
              <a:t>Youths who are </a:t>
            </a:r>
            <a:r>
              <a:rPr lang="en-US" altLang="en-US" noProof="0"/>
              <a:t>“</a:t>
            </a:r>
            <a:r>
              <a:rPr lang="en-US" altLang="ja-JP" noProof="0"/>
              <a:t>aging</a:t>
            </a:r>
            <a:r>
              <a:rPr lang="en-US" altLang="en-US" noProof="0"/>
              <a:t>’</a:t>
            </a:r>
            <a:r>
              <a:rPr lang="en-US" altLang="ja-JP" noProof="0"/>
              <a:t>out</a:t>
            </a:r>
            <a:r>
              <a:rPr lang="en-US" altLang="en-US" noProof="0"/>
              <a:t>”</a:t>
            </a:r>
            <a:r>
              <a:rPr lang="en-US" altLang="ja-JP" noProof="0"/>
              <a:t> of foster care would have an opportunity to apply for food stamp benefits before the end of their dependency.</a:t>
            </a:r>
          </a:p>
          <a:p>
            <a:pPr lvl="0"/>
            <a:r>
              <a:rPr lang="en-US" noProof="0"/>
              <a:t>plain NAFS HHs are HHs without cash aid and that more to follow</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1427" tIns="45713" rIns="91427" bIns="45713" rtlCol="0" anchor="b"/>
          <a:lstStyle>
            <a:lvl1pPr algn="l" eaLnBrk="0" hangingPunct="0">
              <a:defRPr sz="1200">
                <a:latin typeface="Arial" charset="0"/>
                <a:ea typeface="+mn-ea"/>
              </a:defRPr>
            </a:lvl1pPr>
          </a:lstStyle>
          <a:p>
            <a:pPr>
              <a:defRPr/>
            </a:pPr>
            <a:endParaRPr lang="en-US"/>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wrap="square" lIns="91427" tIns="45713" rIns="91427" bIns="45713" numCol="1" anchor="b" anchorCtr="0" compatLnSpc="1">
            <a:prstTxWarp prst="textNoShape">
              <a:avLst/>
            </a:prstTxWarp>
          </a:bodyPr>
          <a:lstStyle>
            <a:lvl1pPr algn="r" eaLnBrk="0" hangingPunct="0">
              <a:defRPr sz="1200">
                <a:latin typeface="Arial" pitchFamily="34" charset="0"/>
              </a:defRPr>
            </a:lvl1pPr>
          </a:lstStyle>
          <a:p>
            <a:pPr>
              <a:defRPr/>
            </a:pPr>
            <a:fld id="{367AF57D-2841-4FD0-BF2B-7AF86BE564A4}" type="slidenum">
              <a:rPr lang="en-US"/>
              <a:pPr>
                <a:defRPr/>
              </a:pPr>
              <a:t>‹#›</a:t>
            </a:fld>
            <a:endParaRPr lang="en-US"/>
          </a:p>
        </p:txBody>
      </p:sp>
    </p:spTree>
    <p:extLst>
      <p:ext uri="{BB962C8B-B14F-4D97-AF65-F5344CB8AC3E}">
        <p14:creationId xmlns:p14="http://schemas.microsoft.com/office/powerpoint/2010/main" val="23131998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 </a:t>
            </a:r>
          </a:p>
          <a:p>
            <a:r>
              <a:rPr lang="en-US" altLang="en-US" dirty="0">
                <a:latin typeface="Arial" panose="020B0604020202020204" pitchFamily="34" charset="0"/>
                <a:cs typeface="Arial" panose="020B0604020202020204" pitchFamily="34" charset="0"/>
              </a:rPr>
              <a:t> </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841" indent="-285708">
              <a:defRPr sz="1200">
                <a:solidFill>
                  <a:schemeClr val="tx1"/>
                </a:solidFill>
                <a:latin typeface="Calibri" pitchFamily="34" charset="0"/>
                <a:ea typeface="ＭＳ Ｐゴシック" pitchFamily="34" charset="-128"/>
              </a:defRPr>
            </a:lvl2pPr>
            <a:lvl3pPr marL="1142833" indent="-228567">
              <a:defRPr sz="1200">
                <a:solidFill>
                  <a:schemeClr val="tx1"/>
                </a:solidFill>
                <a:latin typeface="Calibri" pitchFamily="34" charset="0"/>
                <a:ea typeface="ＭＳ Ｐゴシック" pitchFamily="34" charset="-128"/>
              </a:defRPr>
            </a:lvl3pPr>
            <a:lvl4pPr marL="1599965" indent="-228567">
              <a:defRPr sz="1200">
                <a:solidFill>
                  <a:schemeClr val="tx1"/>
                </a:solidFill>
                <a:latin typeface="Calibri" pitchFamily="34" charset="0"/>
                <a:ea typeface="ＭＳ Ｐゴシック" pitchFamily="34" charset="-128"/>
              </a:defRPr>
            </a:lvl4pPr>
            <a:lvl5pPr marL="2057099" indent="-228567">
              <a:defRPr sz="1200">
                <a:solidFill>
                  <a:schemeClr val="tx1"/>
                </a:solidFill>
                <a:latin typeface="Calibri" pitchFamily="34" charset="0"/>
                <a:ea typeface="ＭＳ Ｐゴシック" pitchFamily="34" charset="-128"/>
              </a:defRPr>
            </a:lvl5pPr>
            <a:lvl6pPr marL="2514232"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364"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498"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630"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EA1D189F-59C2-4F04-859B-EC719286E4B0}" type="slidenum">
              <a:rPr lang="en-US" altLang="en-US" smtClean="0">
                <a:latin typeface="Arial" pitchFamily="34" charset="0"/>
              </a:rPr>
              <a:pPr/>
              <a:t>1</a:t>
            </a:fld>
            <a:endParaRPr lang="en-US" altLang="en-US">
              <a:latin typeface="Arial" pitchFamily="34" charset="0"/>
            </a:endParaRPr>
          </a:p>
        </p:txBody>
      </p:sp>
    </p:spTree>
    <p:extLst>
      <p:ext uri="{BB962C8B-B14F-4D97-AF65-F5344CB8AC3E}">
        <p14:creationId xmlns:p14="http://schemas.microsoft.com/office/powerpoint/2010/main" val="420253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a:t>
            </a:r>
            <a:r>
              <a:rPr lang="en-US" baseline="0" dirty="0"/>
              <a:t> needs to know about Civil Rights information?</a:t>
            </a:r>
          </a:p>
          <a:p>
            <a:pPr marL="457133" indent="-457133" eaLnBrk="1" hangingPunct="1">
              <a:buFont typeface="Arial" panose="020B0604020202020204" pitchFamily="34" charset="0"/>
              <a:buChar char="•"/>
            </a:pPr>
            <a:r>
              <a:rPr lang="en-US" altLang="en-US" kern="0" dirty="0"/>
              <a:t>Food Bank program staff</a:t>
            </a:r>
          </a:p>
          <a:p>
            <a:pPr marL="457133" indent="-457133" eaLnBrk="1" hangingPunct="1">
              <a:buFont typeface="Arial" panose="020B0604020202020204" pitchFamily="34" charset="0"/>
              <a:buChar char="•"/>
            </a:pPr>
            <a:r>
              <a:rPr lang="en-US" altLang="en-US" kern="0" dirty="0"/>
              <a:t>Front Line staff and volunteers</a:t>
            </a:r>
          </a:p>
          <a:p>
            <a:pPr marL="457133" indent="-457133" eaLnBrk="1" hangingPunct="1">
              <a:buFont typeface="Arial" panose="020B0604020202020204" pitchFamily="34" charset="0"/>
              <a:buChar char="•"/>
            </a:pPr>
            <a:r>
              <a:rPr lang="en-US" altLang="en-US" kern="0" dirty="0"/>
              <a:t>Non Frontline staff</a:t>
            </a:r>
          </a:p>
          <a:p>
            <a:endParaRPr lang="en-US" altLang="en-US" kern="0" dirty="0"/>
          </a:p>
          <a:p>
            <a:endParaRPr lang="en-US" dirty="0"/>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10</a:t>
            </a:fld>
            <a:endParaRPr lang="en-US"/>
          </a:p>
        </p:txBody>
      </p:sp>
    </p:spTree>
    <p:extLst>
      <p:ext uri="{BB962C8B-B14F-4D97-AF65-F5344CB8AC3E}">
        <p14:creationId xmlns:p14="http://schemas.microsoft.com/office/powerpoint/2010/main" val="1968111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does NOT</a:t>
            </a:r>
            <a:r>
              <a:rPr lang="en-US" baseline="0" dirty="0"/>
              <a:t> need civil rights training</a:t>
            </a:r>
            <a:br>
              <a:rPr lang="en-US" baseline="0" dirty="0"/>
            </a:br>
            <a:endParaRPr lang="en-US" baseline="0" dirty="0"/>
          </a:p>
          <a:p>
            <a:r>
              <a:rPr lang="en-US" altLang="en-US" kern="0" baseline="0" dirty="0"/>
              <a:t>	Staff who do not handle personal information</a:t>
            </a:r>
          </a:p>
          <a:p>
            <a:r>
              <a:rPr lang="en-US" altLang="en-US" kern="0" baseline="0" dirty="0"/>
              <a:t>	Staff who do not have contact with the public</a:t>
            </a:r>
            <a:endParaRPr lang="en-US" altLang="en-US" kern="0" dirty="0"/>
          </a:p>
          <a:p>
            <a:endParaRPr lang="en-US" altLang="en-US" kern="0" dirty="0"/>
          </a:p>
          <a:p>
            <a:endParaRPr lang="en-US" dirty="0"/>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11</a:t>
            </a:fld>
            <a:endParaRPr lang="en-US"/>
          </a:p>
        </p:txBody>
      </p:sp>
    </p:spTree>
    <p:extLst>
      <p:ext uri="{BB962C8B-B14F-4D97-AF65-F5344CB8AC3E}">
        <p14:creationId xmlns:p14="http://schemas.microsoft.com/office/powerpoint/2010/main" val="3683251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Who</a:t>
            </a:r>
            <a:r>
              <a:rPr lang="en-US" b="1" baseline="0" dirty="0"/>
              <a:t> are Program managers? </a:t>
            </a:r>
            <a:endParaRPr lang="en-US" b="1" dirty="0"/>
          </a:p>
          <a:p>
            <a:endParaRPr lang="en-US" baseline="0" dirty="0"/>
          </a:p>
          <a:p>
            <a:pPr marL="457133" indent="-457133" eaLnBrk="1" hangingPunct="1">
              <a:buFont typeface="Arial" panose="020B0604020202020204" pitchFamily="34" charset="0"/>
              <a:buChar char="•"/>
            </a:pPr>
            <a:r>
              <a:rPr lang="en-US" altLang="en-US" kern="0" dirty="0"/>
              <a:t>Food Bank program staff that run the EFAP</a:t>
            </a:r>
            <a:r>
              <a:rPr lang="en-US" altLang="en-US" kern="0" baseline="0" dirty="0"/>
              <a:t> or CSFP program</a:t>
            </a:r>
            <a:endParaRPr lang="en-US" altLang="en-US" kern="0" dirty="0"/>
          </a:p>
          <a:p>
            <a:pPr marL="457133" indent="-457133" eaLnBrk="1" hangingPunct="1">
              <a:buFont typeface="Arial" panose="020B0604020202020204" pitchFamily="34" charset="0"/>
              <a:buChar char="•"/>
            </a:pPr>
            <a:r>
              <a:rPr lang="en-US" altLang="en-US" kern="0" dirty="0"/>
              <a:t>Volunteers or employees</a:t>
            </a:r>
            <a:r>
              <a:rPr lang="en-US" altLang="en-US" kern="0" baseline="0" dirty="0"/>
              <a:t> at the sites who </a:t>
            </a:r>
            <a:endParaRPr lang="en-US" altLang="en-US" kern="0" dirty="0"/>
          </a:p>
          <a:p>
            <a:pPr marL="914333" lvl="1" indent="-457133" eaLnBrk="1" hangingPunct="1">
              <a:buFont typeface="Arial" panose="020B0604020202020204" pitchFamily="34" charset="0"/>
              <a:buChar char="•"/>
            </a:pPr>
            <a:r>
              <a:rPr lang="en-US" altLang="en-US" kern="0" baseline="0" dirty="0"/>
              <a:t>Those that manage the program at the site even if they don’t have interaction with clients.</a:t>
            </a:r>
            <a:endParaRPr lang="en-US" altLang="en-US" kern="0" dirty="0"/>
          </a:p>
          <a:p>
            <a:endParaRPr lang="en-US" altLang="en-US" kern="0" dirty="0"/>
          </a:p>
          <a:p>
            <a:endParaRPr lang="en-US" dirty="0"/>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12</a:t>
            </a:fld>
            <a:endParaRPr lang="en-US"/>
          </a:p>
        </p:txBody>
      </p:sp>
    </p:spTree>
    <p:extLst>
      <p:ext uri="{BB962C8B-B14F-4D97-AF65-F5344CB8AC3E}">
        <p14:creationId xmlns:p14="http://schemas.microsoft.com/office/powerpoint/2010/main" val="3675970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a:t>Who</a:t>
            </a:r>
            <a:r>
              <a:rPr lang="en-US" b="1" baseline="0" dirty="0"/>
              <a:t> are Frontline staff? </a:t>
            </a:r>
            <a:endParaRPr lang="en-US" b="1" dirty="0"/>
          </a:p>
          <a:p>
            <a:endParaRPr lang="en-US" baseline="0" dirty="0"/>
          </a:p>
          <a:p>
            <a:pPr marL="457200" indent="-457200" algn="l" eaLnBrk="1" hangingPunct="1">
              <a:buFont typeface="Arial" panose="020B0604020202020204" pitchFamily="34" charset="0"/>
              <a:buChar char="•"/>
            </a:pPr>
            <a:r>
              <a:rPr lang="en-US" altLang="en-US" sz="3600" kern="0" dirty="0">
                <a:latin typeface="Arial Rounded MT Bold" panose="020F0704030504030204" pitchFamily="34" charset="0"/>
              </a:rPr>
              <a:t>Volunteers or employee </a:t>
            </a:r>
          </a:p>
          <a:p>
            <a:pPr marL="914400" lvl="1" indent="-457200" algn="l" eaLnBrk="1" hangingPunct="1">
              <a:buFont typeface="Courier New" panose="02070309020205020404" pitchFamily="49" charset="0"/>
              <a:buChar char="o"/>
            </a:pPr>
            <a:r>
              <a:rPr lang="en-US" altLang="en-US" sz="3200" kern="0" dirty="0">
                <a:latin typeface="Arial Rounded MT Bold" panose="020F0704030504030204" pitchFamily="34" charset="0"/>
              </a:rPr>
              <a:t>Interaction with applicants</a:t>
            </a:r>
          </a:p>
          <a:p>
            <a:pPr marL="914400" lvl="1" indent="-457200" algn="l" eaLnBrk="1" hangingPunct="1">
              <a:buFont typeface="Courier New" panose="02070309020205020404" pitchFamily="49" charset="0"/>
              <a:buChar char="o"/>
            </a:pPr>
            <a:r>
              <a:rPr lang="en-US" altLang="en-US" sz="3200" kern="0" dirty="0">
                <a:latin typeface="Arial Rounded MT Bold" panose="020F0704030504030204" pitchFamily="34" charset="0"/>
              </a:rPr>
              <a:t>Handle personal information</a:t>
            </a:r>
          </a:p>
          <a:p>
            <a:pPr marL="914400" lvl="1" indent="-457200" algn="l" eaLnBrk="1" hangingPunct="1">
              <a:buFont typeface="Courier New" panose="02070309020205020404" pitchFamily="49" charset="0"/>
              <a:buChar char="o"/>
            </a:pPr>
            <a:r>
              <a:rPr lang="en-US" altLang="en-US" sz="3200" kern="0" dirty="0">
                <a:latin typeface="Arial Rounded MT Bold" panose="020F0704030504030204" pitchFamily="34" charset="0"/>
              </a:rPr>
              <a:t>Have Frequent Contact with participants</a:t>
            </a:r>
          </a:p>
          <a:p>
            <a:endParaRPr lang="en-US" dirty="0"/>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13</a:t>
            </a:fld>
            <a:endParaRPr lang="en-US"/>
          </a:p>
        </p:txBody>
      </p:sp>
    </p:spTree>
    <p:extLst>
      <p:ext uri="{BB962C8B-B14F-4D97-AF65-F5344CB8AC3E}">
        <p14:creationId xmlns:p14="http://schemas.microsoft.com/office/powerpoint/2010/main" val="99145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Who</a:t>
            </a:r>
            <a:r>
              <a:rPr lang="en-US" b="1" baseline="0" dirty="0"/>
              <a:t> are the Non-Frontline staff? </a:t>
            </a:r>
            <a:endParaRPr lang="en-US" b="1" dirty="0"/>
          </a:p>
          <a:p>
            <a:endParaRPr lang="en-US" baseline="0" dirty="0"/>
          </a:p>
          <a:p>
            <a:pPr marL="457133" indent="-457133" eaLnBrk="1" hangingPunct="1">
              <a:buFont typeface="Arial" panose="020B0604020202020204" pitchFamily="34" charset="0"/>
              <a:buChar char="•"/>
            </a:pPr>
            <a:r>
              <a:rPr lang="en-US" altLang="en-US" kern="0" dirty="0"/>
              <a:t>Volunteers or Program staff who</a:t>
            </a:r>
          </a:p>
          <a:p>
            <a:pPr marL="914333" lvl="1" indent="-457133" eaLnBrk="1" hangingPunct="1">
              <a:buFont typeface="Arial" panose="020B0604020202020204" pitchFamily="34" charset="0"/>
              <a:buChar char="•"/>
            </a:pPr>
            <a:r>
              <a:rPr lang="en-US" altLang="en-US" kern="0" dirty="0"/>
              <a:t>Do not handle personal information for client</a:t>
            </a:r>
          </a:p>
          <a:p>
            <a:pPr marL="914333" lvl="1" indent="-457133" eaLnBrk="1" hangingPunct="1">
              <a:buFont typeface="Arial" panose="020B0604020202020204" pitchFamily="34" charset="0"/>
              <a:buChar char="•"/>
            </a:pPr>
            <a:r>
              <a:rPr lang="en-US" altLang="en-US" kern="0" dirty="0"/>
              <a:t>Have infrequent contact with clients/participants</a:t>
            </a:r>
          </a:p>
          <a:p>
            <a:pPr marL="1371533" lvl="2" indent="-457133" eaLnBrk="1" hangingPunct="1">
              <a:buFont typeface="Arial" panose="020B0604020202020204" pitchFamily="34" charset="0"/>
              <a:buChar char="•"/>
            </a:pPr>
            <a:r>
              <a:rPr lang="en-US" altLang="en-US" kern="0" dirty="0"/>
              <a:t>Such</a:t>
            </a:r>
            <a:r>
              <a:rPr lang="en-US" altLang="en-US" kern="0" baseline="0" dirty="0"/>
              <a:t> as 2 times or less per year</a:t>
            </a:r>
          </a:p>
          <a:p>
            <a:pPr marL="1371533" marR="0" lvl="2" indent="-457133"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1" kern="0" dirty="0">
                <a:solidFill>
                  <a:srgbClr val="ED1C24"/>
                </a:solidFill>
              </a:rPr>
              <a:t>One-time volunteers would also be considered non front line staff. </a:t>
            </a:r>
          </a:p>
          <a:p>
            <a:pPr marL="1828733" lvl="3" indent="-457133" eaLnBrk="1" hangingPunct="1">
              <a:buFont typeface="Arial" panose="020B0604020202020204" pitchFamily="34" charset="0"/>
              <a:buChar char="•"/>
            </a:pPr>
            <a:r>
              <a:rPr lang="en-US" altLang="en-US" kern="0" baseline="0" dirty="0"/>
              <a:t>Example: church or school groups</a:t>
            </a:r>
          </a:p>
          <a:p>
            <a:pPr marL="914400" lvl="2" indent="0" eaLnBrk="1" hangingPunct="1">
              <a:buFont typeface="Arial" panose="020B0604020202020204" pitchFamily="34" charset="0"/>
              <a:buNone/>
            </a:pPr>
            <a:endParaRPr lang="en-US" altLang="en-US" kern="0" dirty="0"/>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14</a:t>
            </a:fld>
            <a:endParaRPr lang="en-US"/>
          </a:p>
        </p:txBody>
      </p:sp>
    </p:spTree>
    <p:extLst>
      <p:ext uri="{BB962C8B-B14F-4D97-AF65-F5344CB8AC3E}">
        <p14:creationId xmlns:p14="http://schemas.microsoft.com/office/powerpoint/2010/main" val="1556709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Arial" panose="020B0604020202020204" pitchFamily="34" charset="0"/>
              <a:buNone/>
            </a:pPr>
            <a:r>
              <a:rPr lang="en-US" altLang="en-US" b="1" kern="0" dirty="0"/>
              <a:t>The Civil Rights Webinar Option</a:t>
            </a:r>
          </a:p>
          <a:p>
            <a:pPr marL="457133" indent="-457133" eaLnBrk="1" hangingPunct="1">
              <a:buFont typeface="Arial" panose="020B0604020202020204" pitchFamily="34" charset="0"/>
              <a:buChar char="•"/>
            </a:pPr>
            <a:endParaRPr lang="en-US" altLang="en-US" kern="0" dirty="0"/>
          </a:p>
          <a:p>
            <a:pPr marL="457133" indent="-457133" eaLnBrk="1" hangingPunct="1">
              <a:buFont typeface="Arial" panose="020B0604020202020204" pitchFamily="34" charset="0"/>
              <a:buChar char="•"/>
            </a:pPr>
            <a:r>
              <a:rPr lang="en-US" u="none" kern="0" baseline="0" dirty="0"/>
              <a:t>There is an option to view a webinar at this website</a:t>
            </a:r>
          </a:p>
          <a:p>
            <a:pPr marL="457133" marR="0" lvl="1" indent="-457133"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u="none" kern="0" baseline="0" dirty="0"/>
              <a:t>Food Bank program managers and distribution site managers MUST use Webinar or in person training such as this</a:t>
            </a:r>
          </a:p>
          <a:p>
            <a:pPr marL="457133" marR="0" lvl="1" indent="-457133"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u="none" baseline="0" dirty="0"/>
              <a:t>Must be conducted prior to contact with clients</a:t>
            </a:r>
          </a:p>
          <a:p>
            <a:pPr marL="457133" indent="-457133" eaLnBrk="1" hangingPunct="1">
              <a:buFont typeface="Arial" panose="020B0604020202020204" pitchFamily="34" charset="0"/>
              <a:buChar char="•"/>
            </a:pPr>
            <a:endParaRPr lang="en-US" u="none" kern="0" baseline="0" dirty="0"/>
          </a:p>
          <a:p>
            <a:pPr marL="457133" indent="-457133" eaLnBrk="1" hangingPunct="1">
              <a:buFont typeface="Arial" panose="020B0604020202020204" pitchFamily="34" charset="0"/>
              <a:buChar char="•"/>
            </a:pPr>
            <a:r>
              <a:rPr lang="en-US" u="none" kern="0" baseline="0" dirty="0"/>
              <a:t>If taking webinar</a:t>
            </a:r>
          </a:p>
          <a:p>
            <a:pPr marL="914333" lvl="1" indent="-457133" eaLnBrk="1" hangingPunct="1">
              <a:buFont typeface="Arial" panose="020B0604020202020204" pitchFamily="34" charset="0"/>
              <a:buChar char="•"/>
            </a:pPr>
            <a:r>
              <a:rPr lang="en-US" u="none" kern="0" baseline="0" dirty="0"/>
              <a:t>Make sure to go back to web page</a:t>
            </a:r>
          </a:p>
          <a:p>
            <a:pPr marL="914333" lvl="1" indent="-457133" eaLnBrk="1" hangingPunct="1">
              <a:buFont typeface="Arial" panose="020B0604020202020204" pitchFamily="34" charset="0"/>
              <a:buChar char="•"/>
            </a:pPr>
            <a:r>
              <a:rPr lang="en-US" u="none" kern="0" baseline="0" dirty="0"/>
              <a:t>Print Certificate</a:t>
            </a:r>
          </a:p>
          <a:p>
            <a:pPr marL="914333" lvl="1" indent="-457133" eaLnBrk="1" hangingPunct="1">
              <a:buFont typeface="Arial" panose="020B0604020202020204" pitchFamily="34" charset="0"/>
              <a:buChar char="•"/>
            </a:pPr>
            <a:r>
              <a:rPr lang="en-US" u="none" kern="0" baseline="0" dirty="0"/>
              <a:t>Give  certificate back to Food bank</a:t>
            </a:r>
          </a:p>
          <a:p>
            <a:pPr marL="914333" lvl="1" indent="-457133" eaLnBrk="1" hangingPunct="1">
              <a:buFont typeface="Arial" panose="020B0604020202020204" pitchFamily="34" charset="0"/>
              <a:buChar char="•"/>
            </a:pPr>
            <a:r>
              <a:rPr lang="en-US" u="none" kern="0" baseline="0" dirty="0"/>
              <a:t>Maintain for 3 years plus the current year</a:t>
            </a:r>
          </a:p>
          <a:p>
            <a:pPr marL="457133" indent="-457133" eaLnBrk="1" hangingPunct="1">
              <a:buFont typeface="Arial" panose="020B0604020202020204" pitchFamily="34" charset="0"/>
              <a:buChar char="•"/>
            </a:pPr>
            <a:endParaRPr lang="en-US" dirty="0"/>
          </a:p>
          <a:p>
            <a:pPr marL="457133" indent="-457133" eaLnBrk="1" hangingPunct="1">
              <a:buFont typeface="Arial" panose="020B0604020202020204" pitchFamily="34" charset="0"/>
              <a:buChar char="•"/>
            </a:pPr>
            <a:r>
              <a:rPr lang="en-US" dirty="0"/>
              <a:t>Food</a:t>
            </a:r>
            <a:r>
              <a:rPr lang="en-US" baseline="0" dirty="0"/>
              <a:t> Bank maintains the certificates or logs of completion NOT THE SITE</a:t>
            </a:r>
            <a:endParaRPr lang="en-US" dirty="0"/>
          </a:p>
          <a:p>
            <a:pPr marL="457133" indent="-457133" eaLnBrk="1" hangingPunct="1">
              <a:buFont typeface="Arial" panose="020B0604020202020204" pitchFamily="34" charset="0"/>
              <a:buChar char="•"/>
            </a:pPr>
            <a:r>
              <a:rPr lang="en-US" altLang="en-US" b="1" kern="0" dirty="0">
                <a:solidFill>
                  <a:srgbClr val="ED1C24"/>
                </a:solidFill>
              </a:rPr>
              <a:t>DON’T’ SEND TO CDSS FDU</a:t>
            </a:r>
          </a:p>
          <a:p>
            <a:endParaRPr lang="en-US" altLang="en-US" kern="0" dirty="0"/>
          </a:p>
          <a:p>
            <a:endParaRPr lang="en-US" dirty="0"/>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15</a:t>
            </a:fld>
            <a:endParaRPr lang="en-US"/>
          </a:p>
        </p:txBody>
      </p:sp>
    </p:spTree>
    <p:extLst>
      <p:ext uri="{BB962C8B-B14F-4D97-AF65-F5344CB8AC3E}">
        <p14:creationId xmlns:p14="http://schemas.microsoft.com/office/powerpoint/2010/main" val="2762587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Often</a:t>
            </a:r>
            <a:r>
              <a:rPr lang="en-US" b="1" baseline="0" dirty="0"/>
              <a:t> shall Frontline staff receive training?</a:t>
            </a:r>
          </a:p>
          <a:p>
            <a:endParaRPr lang="en-US" baseline="0" dirty="0"/>
          </a:p>
          <a:p>
            <a:pPr marL="457133" indent="-457133" eaLnBrk="1" hangingPunct="1">
              <a:buFont typeface="Arial" panose="020B0604020202020204" pitchFamily="34" charset="0"/>
              <a:buChar char="•"/>
            </a:pPr>
            <a:r>
              <a:rPr lang="en-US" altLang="en-US" kern="0" dirty="0"/>
              <a:t>Annually</a:t>
            </a:r>
          </a:p>
          <a:p>
            <a:pPr marL="457133" indent="-457133" eaLnBrk="1" hangingPunct="1">
              <a:buFont typeface="Arial" panose="020B0604020202020204" pitchFamily="34" charset="0"/>
              <a:buChar char="•"/>
            </a:pPr>
            <a:r>
              <a:rPr lang="en-US" dirty="0"/>
              <a:t>Training may be </a:t>
            </a:r>
            <a:r>
              <a:rPr lang="en-US" u="none" dirty="0"/>
              <a:t>one</a:t>
            </a:r>
            <a:r>
              <a:rPr lang="en-US" u="none" baseline="0" dirty="0"/>
              <a:t> of these options</a:t>
            </a:r>
          </a:p>
          <a:p>
            <a:pPr marL="914333" lvl="1" indent="-457133" eaLnBrk="1" hangingPunct="1">
              <a:buFont typeface="Arial" panose="020B0604020202020204" pitchFamily="34" charset="0"/>
              <a:buChar char="•"/>
            </a:pPr>
            <a:r>
              <a:rPr lang="en-US" u="none" baseline="0" dirty="0"/>
              <a:t>In person training like this</a:t>
            </a:r>
          </a:p>
          <a:p>
            <a:pPr marL="914333" lvl="1" indent="-457133" eaLnBrk="1" hangingPunct="1">
              <a:buFont typeface="Arial" panose="020B0604020202020204" pitchFamily="34" charset="0"/>
              <a:buChar char="•"/>
            </a:pPr>
            <a:r>
              <a:rPr lang="en-US" u="none" baseline="0" dirty="0"/>
              <a:t>The Civil Rights Webinar </a:t>
            </a:r>
          </a:p>
          <a:p>
            <a:pPr marL="914333" lvl="1" indent="-457133" eaLnBrk="1" hangingPunct="1">
              <a:buFont typeface="Arial" panose="020B0604020202020204" pitchFamily="34" charset="0"/>
              <a:buChar char="•"/>
            </a:pPr>
            <a:r>
              <a:rPr lang="en-US" u="none" baseline="0" dirty="0"/>
              <a:t>Civil rights checklist for front line staff</a:t>
            </a:r>
          </a:p>
          <a:p>
            <a:pPr marL="914333" lvl="1" indent="-457133" eaLnBrk="1" hangingPunct="1">
              <a:buFont typeface="Arial" panose="020B0604020202020204" pitchFamily="34" charset="0"/>
              <a:buChar char="•"/>
            </a:pPr>
            <a:endParaRPr lang="en-US" u="none" baseline="0" dirty="0"/>
          </a:p>
          <a:p>
            <a:pPr marL="914333" lvl="1" indent="-457133" eaLnBrk="1" hangingPunct="1">
              <a:buFont typeface="Arial" panose="020B0604020202020204" pitchFamily="34" charset="0"/>
              <a:buChar char="•"/>
            </a:pPr>
            <a:r>
              <a:rPr lang="en-US" u="none" baseline="0" dirty="0"/>
              <a:t>Must be conducted prior to contact with clients</a:t>
            </a:r>
          </a:p>
          <a:p>
            <a:pPr marL="914333" lvl="1" indent="-457133" eaLnBrk="1" hangingPunct="1">
              <a:buFont typeface="Arial" panose="020B0604020202020204" pitchFamily="34" charset="0"/>
              <a:buChar char="•"/>
            </a:pPr>
            <a:endParaRPr lang="en-US" u="none" baseline="0" dirty="0"/>
          </a:p>
          <a:p>
            <a:pPr eaLnBrk="1" hangingPunct="1"/>
            <a:endParaRPr lang="en-US" altLang="en-US" b="1" kern="0" dirty="0">
              <a:solidFill>
                <a:srgbClr val="ED1C24"/>
              </a:solidFill>
            </a:endParaRPr>
          </a:p>
          <a:p>
            <a:endParaRPr lang="en-US" altLang="en-US" kern="0" dirty="0"/>
          </a:p>
          <a:p>
            <a:endParaRPr lang="en-US" dirty="0"/>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16</a:t>
            </a:fld>
            <a:endParaRPr lang="en-US"/>
          </a:p>
        </p:txBody>
      </p:sp>
    </p:spTree>
    <p:extLst>
      <p:ext uri="{BB962C8B-B14F-4D97-AF65-F5344CB8AC3E}">
        <p14:creationId xmlns:p14="http://schemas.microsoft.com/office/powerpoint/2010/main" val="2132796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Front line Checklist Option</a:t>
            </a:r>
            <a:endParaRPr lang="en-US" b="1" baseline="0" dirty="0"/>
          </a:p>
          <a:p>
            <a:endParaRPr lang="en-US" baseline="0" dirty="0"/>
          </a:p>
          <a:p>
            <a:pPr marL="457133" lvl="0" indent="-457133" eaLnBrk="1" hangingPunct="1">
              <a:buFont typeface="Arial" panose="020B0604020202020204" pitchFamily="34" charset="0"/>
              <a:buChar char="•"/>
            </a:pPr>
            <a:endParaRPr lang="en-US" u="none" baseline="0" dirty="0"/>
          </a:p>
          <a:p>
            <a:pPr marL="457133" lvl="0" indent="-457133" eaLnBrk="1" hangingPunct="1">
              <a:buFont typeface="Arial" panose="020B0604020202020204" pitchFamily="34" charset="0"/>
              <a:buChar char="•"/>
            </a:pPr>
            <a:r>
              <a:rPr lang="en-US" u="none" baseline="0" dirty="0"/>
              <a:t>Front line staff (NOT Food Bank Program staff have the option:</a:t>
            </a:r>
          </a:p>
          <a:p>
            <a:pPr marL="914333" lvl="1" indent="-457133" eaLnBrk="1" hangingPunct="1">
              <a:buFont typeface="Arial" panose="020B0604020202020204" pitchFamily="34" charset="0"/>
              <a:buChar char="•"/>
            </a:pPr>
            <a:r>
              <a:rPr lang="en-US" u="none" baseline="0" dirty="0"/>
              <a:t>To read and initial this checklist rather than do the webinar</a:t>
            </a:r>
          </a:p>
          <a:p>
            <a:pPr marL="914333" lvl="1" indent="-457133" eaLnBrk="1" hangingPunct="1">
              <a:buFont typeface="Arial" panose="020B0604020202020204" pitchFamily="34" charset="0"/>
              <a:buChar char="•"/>
            </a:pPr>
            <a:r>
              <a:rPr lang="en-US" u="none" baseline="0" dirty="0"/>
              <a:t>Checklists with original signature must be maintained at the Food Bank for </a:t>
            </a:r>
            <a:r>
              <a:rPr lang="en-US" u="sng" baseline="0" dirty="0"/>
              <a:t>three years plus the current year</a:t>
            </a:r>
          </a:p>
          <a:p>
            <a:pPr marL="914333" marR="0" lvl="1" indent="-457133"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u="none" baseline="0" dirty="0"/>
              <a:t>Must be conducted prior to contact with clients</a:t>
            </a:r>
          </a:p>
          <a:p>
            <a:pPr marL="914333" lvl="1" indent="-457133" eaLnBrk="1" hangingPunct="1">
              <a:buFont typeface="Arial" panose="020B0604020202020204" pitchFamily="34" charset="0"/>
              <a:buChar char="•"/>
            </a:pPr>
            <a:endParaRPr lang="en-US" u="sng" baseline="0" dirty="0"/>
          </a:p>
          <a:p>
            <a:pPr marL="457133" lvl="0" indent="-457133" eaLnBrk="1" hangingPunct="1">
              <a:buFont typeface="Arial" panose="020B0604020202020204" pitchFamily="34" charset="0"/>
              <a:buChar char="•"/>
            </a:pPr>
            <a:endParaRPr lang="en-US" u="none" baseline="0" dirty="0"/>
          </a:p>
          <a:p>
            <a:pPr marL="457133" lvl="0" indent="-457133" eaLnBrk="1" hangingPunct="1">
              <a:buFont typeface="Arial" panose="020B0604020202020204" pitchFamily="34" charset="0"/>
              <a:buChar char="•"/>
            </a:pPr>
            <a:r>
              <a:rPr lang="en-US" u="none" baseline="0" dirty="0"/>
              <a:t>Can find the webinar and checklists at </a:t>
            </a:r>
          </a:p>
          <a:p>
            <a:pPr marL="914333" lvl="1" indent="-457133" eaLnBrk="1" hangingPunct="1">
              <a:buFont typeface="Arial" panose="020B0604020202020204" pitchFamily="34" charset="0"/>
              <a:buChar char="•"/>
            </a:pPr>
            <a:r>
              <a:rPr lang="en-US" dirty="0"/>
              <a:t>http://www.cdss.ca.gov/inforesources/EFAP/Policies-and-Notices)</a:t>
            </a:r>
            <a:endParaRPr lang="en-US" altLang="en-US" b="1" kern="0" dirty="0">
              <a:solidFill>
                <a:srgbClr val="ED1C24"/>
              </a:solidFill>
            </a:endParaRPr>
          </a:p>
          <a:p>
            <a:pPr eaLnBrk="1" hangingPunct="1"/>
            <a:r>
              <a:rPr lang="en-US" altLang="en-US" b="1" kern="0" dirty="0">
                <a:solidFill>
                  <a:srgbClr val="ED1C24"/>
                </a:solidFill>
              </a:rPr>
              <a:t>TRANSLATIONS</a:t>
            </a:r>
          </a:p>
          <a:p>
            <a:pPr eaLnBrk="1" hangingPunct="1"/>
            <a:r>
              <a:rPr lang="en-US" altLang="en-US" b="1" kern="0" dirty="0">
                <a:solidFill>
                  <a:srgbClr val="ED1C24"/>
                </a:solidFill>
              </a:rPr>
              <a:t>            AVAILABLE</a:t>
            </a:r>
            <a:r>
              <a:rPr lang="en-US" altLang="en-US" b="1" kern="0" baseline="0" dirty="0">
                <a:solidFill>
                  <a:srgbClr val="ED1C24"/>
                </a:solidFill>
              </a:rPr>
              <a:t> IN OTHER LANGUAGES THROUGH LARFB</a:t>
            </a:r>
            <a:endParaRPr lang="en-US" altLang="en-US" b="1" kern="0" dirty="0">
              <a:solidFill>
                <a:srgbClr val="ED1C24"/>
              </a:solidFill>
            </a:endParaRPr>
          </a:p>
          <a:p>
            <a:endParaRPr lang="en-US" altLang="en-US" kern="0" dirty="0"/>
          </a:p>
          <a:p>
            <a:endParaRPr lang="en-US" dirty="0"/>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17</a:t>
            </a:fld>
            <a:endParaRPr lang="en-US"/>
          </a:p>
        </p:txBody>
      </p:sp>
    </p:spTree>
    <p:extLst>
      <p:ext uri="{BB962C8B-B14F-4D97-AF65-F5344CB8AC3E}">
        <p14:creationId xmlns:p14="http://schemas.microsoft.com/office/powerpoint/2010/main" val="2611446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altLang="en-US" dirty="0">
                <a:latin typeface="Arial" panose="020B0604020202020204" pitchFamily="34" charset="0"/>
                <a:cs typeface="Arial" panose="020B0604020202020204" pitchFamily="34" charset="0"/>
              </a:rPr>
              <a:t>CSFP and TEFAP</a:t>
            </a:r>
            <a:r>
              <a:rPr lang="en-US" altLang="en-US" baseline="0" dirty="0">
                <a:latin typeface="Arial" panose="020B0604020202020204" pitchFamily="34" charset="0"/>
                <a:cs typeface="Arial" panose="020B0604020202020204" pitchFamily="34" charset="0"/>
              </a:rPr>
              <a:t> agencies </a:t>
            </a:r>
            <a:r>
              <a:rPr lang="en-US" altLang="en-US" dirty="0">
                <a:latin typeface="Arial" panose="020B0604020202020204" pitchFamily="34" charset="0"/>
                <a:cs typeface="Arial" panose="020B0604020202020204" pitchFamily="34" charset="0"/>
              </a:rPr>
              <a:t>must include a public notification system. The purpose of this system is to inform applicants, participants</a:t>
            </a:r>
            <a:r>
              <a:rPr lang="en-US" altLang="en-US" baseline="0" dirty="0">
                <a:latin typeface="Arial" panose="020B0604020202020204" pitchFamily="34" charset="0"/>
                <a:cs typeface="Arial" panose="020B0604020202020204" pitchFamily="34" charset="0"/>
              </a:rPr>
              <a:t> and eligible people</a:t>
            </a:r>
            <a:r>
              <a:rPr lang="en-US" altLang="en-US" dirty="0">
                <a:latin typeface="Arial" panose="020B0604020202020204" pitchFamily="34" charset="0"/>
                <a:cs typeface="Arial" panose="020B0604020202020204" pitchFamily="34" charset="0"/>
              </a:rPr>
              <a:t> of</a:t>
            </a:r>
            <a:r>
              <a:rPr lang="en-US" altLang="en-US" baseline="0" dirty="0">
                <a:latin typeface="Arial" panose="020B0604020202020204" pitchFamily="34" charset="0"/>
                <a:cs typeface="Arial" panose="020B0604020202020204" pitchFamily="34" charset="0"/>
              </a:rPr>
              <a:t> these programs.</a:t>
            </a:r>
            <a:endParaRPr lang="en-US" altLang="en-US" dirty="0">
              <a:latin typeface="Arial" panose="020B0604020202020204" pitchFamily="34" charset="0"/>
              <a:cs typeface="Arial" panose="020B0604020202020204" pitchFamily="34" charset="0"/>
            </a:endParaRPr>
          </a:p>
          <a:p>
            <a:pPr>
              <a:defRPr/>
            </a:pPr>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What are the components</a:t>
            </a:r>
            <a:r>
              <a:rPr lang="en-US" altLang="en-US" b="1" baseline="0" dirty="0">
                <a:latin typeface="Arial" panose="020B0604020202020204" pitchFamily="34" charset="0"/>
                <a:cs typeface="Arial" panose="020B0604020202020204" pitchFamily="34" charset="0"/>
              </a:rPr>
              <a:t> of Public Notification</a:t>
            </a:r>
          </a:p>
          <a:p>
            <a:endParaRPr lang="en-US" alt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Announcing</a:t>
            </a:r>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Program Availability</a:t>
            </a:r>
          </a:p>
          <a:p>
            <a:pPr marL="628650" lvl="1" indent="-171450">
              <a:buFont typeface="Arial" panose="020B0604020202020204" pitchFamily="34" charset="0"/>
              <a:buChar char="•"/>
            </a:pPr>
            <a:r>
              <a:rPr lang="en-US" altLang="en-US" baseline="0" dirty="0">
                <a:latin typeface="Arial" panose="020B0604020202020204" pitchFamily="34" charset="0"/>
                <a:cs typeface="Arial" panose="020B0604020202020204" pitchFamily="34" charset="0"/>
              </a:rPr>
              <a:t> (informing participants and potentially eligible persons of their program rights and steps necessary for participation)</a:t>
            </a:r>
          </a:p>
          <a:p>
            <a:pPr marL="628650" lvl="1" indent="-171450">
              <a:buFont typeface="Arial" panose="020B0604020202020204" pitchFamily="34" charset="0"/>
              <a:buChar char="•"/>
            </a:pPr>
            <a:r>
              <a:rPr lang="en-US" altLang="en-US" baseline="0" dirty="0">
                <a:latin typeface="Arial" panose="020B0604020202020204" pitchFamily="34" charset="0"/>
                <a:cs typeface="Arial" panose="020B0604020202020204" pitchFamily="34" charset="0"/>
              </a:rPr>
              <a:t>Ex: Not just telling your friends or a group of individuals about the program</a:t>
            </a:r>
          </a:p>
          <a:p>
            <a:pPr marL="171450" lvl="0" indent="-171450">
              <a:buFont typeface="Arial" panose="020B0604020202020204" pitchFamily="34" charset="0"/>
              <a:buChar char="•"/>
            </a:pPr>
            <a:r>
              <a:rPr lang="en-US" altLang="en-US" baseline="0" dirty="0">
                <a:latin typeface="Arial" panose="020B0604020202020204" pitchFamily="34" charset="0"/>
                <a:cs typeface="Arial" panose="020B0604020202020204" pitchFamily="34" charset="0"/>
              </a:rPr>
              <a:t>Complaint Information must be available</a:t>
            </a:r>
          </a:p>
          <a:p>
            <a:pPr marL="628650" lvl="1" indent="-171450">
              <a:buFont typeface="Arial" panose="020B0604020202020204" pitchFamily="34" charset="0"/>
              <a:buChar char="•"/>
            </a:pPr>
            <a:r>
              <a:rPr lang="en-US" altLang="en-US" baseline="0" dirty="0">
                <a:latin typeface="Arial" panose="020B0604020202020204" pitchFamily="34" charset="0"/>
                <a:cs typeface="Arial" panose="020B0604020202020204" pitchFamily="34" charset="0"/>
              </a:rPr>
              <a:t>Advising the participant of how to file a complaint of discrimination</a:t>
            </a:r>
          </a:p>
          <a:p>
            <a:pPr marL="171450" lvl="0" indent="-171450">
              <a:buFont typeface="Arial" panose="020B0604020202020204" pitchFamily="34" charset="0"/>
              <a:buChar char="•"/>
            </a:pPr>
            <a:r>
              <a:rPr lang="en-US" altLang="en-US" baseline="0" dirty="0">
                <a:latin typeface="Arial" panose="020B0604020202020204" pitchFamily="34" charset="0"/>
                <a:cs typeface="Arial" panose="020B0604020202020204" pitchFamily="34" charset="0"/>
              </a:rPr>
              <a:t>Making sure that the non discrimination statement is included on all information materials</a:t>
            </a:r>
          </a:p>
          <a:p>
            <a:pPr marL="171450" lvl="0" indent="-171450">
              <a:buFont typeface="Arial" panose="020B0604020202020204" pitchFamily="34" charset="0"/>
              <a:buChar char="•"/>
            </a:pPr>
            <a:r>
              <a:rPr lang="en-US" altLang="en-US" baseline="0" dirty="0">
                <a:latin typeface="Arial" panose="020B0604020202020204" pitchFamily="34" charset="0"/>
                <a:cs typeface="Arial" panose="020B0604020202020204" pitchFamily="34" charset="0"/>
              </a:rPr>
              <a:t>The USDA non discrimination And Justice for All poster must be prominently displayed where it can be viewed by the participants</a:t>
            </a:r>
          </a:p>
          <a:p>
            <a:pPr marL="628650" lvl="1" indent="-171450">
              <a:buFont typeface="Arial" panose="020B0604020202020204" pitchFamily="34" charset="0"/>
              <a:buChar char="•"/>
            </a:pPr>
            <a:r>
              <a:rPr lang="en-US" altLang="en-US" baseline="0" dirty="0">
                <a:latin typeface="Arial" panose="020B0604020202020204" pitchFamily="34" charset="0"/>
                <a:cs typeface="Arial" panose="020B0604020202020204" pitchFamily="34" charset="0"/>
              </a:rPr>
              <a:t>Ex: the Poster should NOT be placed in a locked office away from clients</a:t>
            </a:r>
          </a:p>
          <a:p>
            <a:endParaRPr lang="en-US" altLang="en-US" b="1"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841" indent="-285708">
              <a:defRPr sz="1200">
                <a:solidFill>
                  <a:schemeClr val="tx1"/>
                </a:solidFill>
                <a:latin typeface="Calibri" pitchFamily="34" charset="0"/>
                <a:ea typeface="ＭＳ Ｐゴシック" pitchFamily="34" charset="-128"/>
              </a:defRPr>
            </a:lvl2pPr>
            <a:lvl3pPr marL="1142833" indent="-228567">
              <a:defRPr sz="1200">
                <a:solidFill>
                  <a:schemeClr val="tx1"/>
                </a:solidFill>
                <a:latin typeface="Calibri" pitchFamily="34" charset="0"/>
                <a:ea typeface="ＭＳ Ｐゴシック" pitchFamily="34" charset="-128"/>
              </a:defRPr>
            </a:lvl3pPr>
            <a:lvl4pPr marL="1599965" indent="-228567">
              <a:defRPr sz="1200">
                <a:solidFill>
                  <a:schemeClr val="tx1"/>
                </a:solidFill>
                <a:latin typeface="Calibri" pitchFamily="34" charset="0"/>
                <a:ea typeface="ＭＳ Ｐゴシック" pitchFamily="34" charset="-128"/>
              </a:defRPr>
            </a:lvl4pPr>
            <a:lvl5pPr marL="2057099" indent="-228567">
              <a:defRPr sz="1200">
                <a:solidFill>
                  <a:schemeClr val="tx1"/>
                </a:solidFill>
                <a:latin typeface="Calibri" pitchFamily="34" charset="0"/>
                <a:ea typeface="ＭＳ Ｐゴシック" pitchFamily="34" charset="-128"/>
              </a:defRPr>
            </a:lvl5pPr>
            <a:lvl6pPr marL="2514232"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364"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498"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630"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9634AC80-E0F7-446B-940A-2C7D1ABCD088}" type="slidenum">
              <a:rPr lang="en-US" altLang="en-US" smtClean="0">
                <a:latin typeface="Arial" pitchFamily="34" charset="0"/>
              </a:rPr>
              <a:pPr/>
              <a:t>18</a:t>
            </a:fld>
            <a:endParaRPr lang="en-US" altLang="en-US">
              <a:latin typeface="Arial" pitchFamily="34" charset="0"/>
            </a:endParaRPr>
          </a:p>
        </p:txBody>
      </p:sp>
    </p:spTree>
    <p:extLst>
      <p:ext uri="{BB962C8B-B14F-4D97-AF65-F5344CB8AC3E}">
        <p14:creationId xmlns:p14="http://schemas.microsoft.com/office/powerpoint/2010/main" val="2243579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ltLang="en-US" dirty="0">
                <a:latin typeface="Arial" panose="020B0604020202020204" pitchFamily="34" charset="0"/>
                <a:cs typeface="Arial" panose="020B0604020202020204" pitchFamily="34" charset="0"/>
              </a:rPr>
              <a:t>This is the current “nondiscrimination statement” which includes information for how to file a complaint with the USDA.</a:t>
            </a:r>
            <a:r>
              <a:rPr lang="en-US" altLang="en-US" baseline="0" dirty="0">
                <a:latin typeface="Arial" panose="020B0604020202020204" pitchFamily="34" charset="0"/>
                <a:cs typeface="Arial" panose="020B0604020202020204" pitchFamily="34" charset="0"/>
              </a:rPr>
              <a:t> It</a:t>
            </a:r>
            <a:r>
              <a:rPr lang="en-US" altLang="en-US" dirty="0">
                <a:latin typeface="Arial" panose="020B0604020202020204" pitchFamily="34" charset="0"/>
                <a:cs typeface="Arial" panose="020B0604020202020204" pitchFamily="34" charset="0"/>
              </a:rPr>
              <a:t> lists all of the federally protected classes. </a:t>
            </a:r>
          </a:p>
          <a:p>
            <a:pPr defTabSz="914266">
              <a:defRPr/>
            </a:pPr>
            <a:r>
              <a:rPr lang="en-US" altLang="en-US" dirty="0">
                <a:latin typeface="Arial" panose="020B0604020202020204" pitchFamily="34" charset="0"/>
                <a:cs typeface="Arial" panose="020B0604020202020204" pitchFamily="34" charset="0"/>
              </a:rPr>
              <a:t>This same statement</a:t>
            </a:r>
            <a:r>
              <a:rPr lang="en-US" altLang="en-US" baseline="0" dirty="0">
                <a:latin typeface="Arial" panose="020B0604020202020204" pitchFamily="34" charset="0"/>
                <a:cs typeface="Arial" panose="020B0604020202020204" pitchFamily="34" charset="0"/>
              </a:rPr>
              <a:t> is available in Spanish and the language is included on the And Justice for All Poster</a:t>
            </a:r>
            <a:endParaRPr lang="en-US" altLang="en-US" dirty="0">
              <a:latin typeface="Arial" panose="020B0604020202020204" pitchFamily="34" charset="0"/>
              <a:cs typeface="Arial" panose="020B0604020202020204" pitchFamily="34" charset="0"/>
            </a:endParaRPr>
          </a:p>
          <a:p>
            <a:pPr defTabSz="914266">
              <a:defRPr/>
            </a:pPr>
            <a:r>
              <a:rPr lang="en-US" altLang="en-US" dirty="0">
                <a:latin typeface="Arial" panose="020B0604020202020204" pitchFamily="34" charset="0"/>
                <a:cs typeface="Arial" panose="020B0604020202020204" pitchFamily="34" charset="0"/>
              </a:rPr>
              <a:t>This</a:t>
            </a:r>
            <a:r>
              <a:rPr lang="en-US" altLang="en-US" baseline="0" dirty="0">
                <a:latin typeface="Arial" panose="020B0604020202020204" pitchFamily="34" charset="0"/>
                <a:cs typeface="Arial" panose="020B0604020202020204" pitchFamily="34" charset="0"/>
              </a:rPr>
              <a:t> entire unchanged statement must be included on all documents pertaining to CSFP and TEFAP including the participant application for CSFP.  </a:t>
            </a:r>
          </a:p>
          <a:p>
            <a:pPr defTabSz="914266">
              <a:defRPr/>
            </a:pPr>
            <a:r>
              <a:rPr lang="en-US" altLang="en-US" baseline="0" dirty="0">
                <a:latin typeface="Arial" panose="020B0604020202020204" pitchFamily="34" charset="0"/>
                <a:cs typeface="Arial" panose="020B0604020202020204" pitchFamily="34" charset="0"/>
              </a:rPr>
              <a:t>Hard copies of this statement should be available at each site and food bank for participants to take with them should they need information on how to file a complaint</a:t>
            </a:r>
          </a:p>
          <a:p>
            <a:pPr defTabSz="914266">
              <a:defRPr/>
            </a:pPr>
            <a:endParaRPr lang="en-US" altLang="en-US"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19</a:t>
            </a:fld>
            <a:endParaRPr lang="en-US"/>
          </a:p>
        </p:txBody>
      </p:sp>
    </p:spTree>
    <p:extLst>
      <p:ext uri="{BB962C8B-B14F-4D97-AF65-F5344CB8AC3E}">
        <p14:creationId xmlns:p14="http://schemas.microsoft.com/office/powerpoint/2010/main" val="4271727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This training will cover the following:</a:t>
            </a:r>
            <a:endParaRPr lang="en-US" dirty="0">
              <a:latin typeface="Arial" panose="020B0604020202020204" pitchFamily="34" charset="0"/>
              <a:cs typeface="Arial" panose="020B0604020202020204" pitchFamily="34" charset="0"/>
            </a:endParaRPr>
          </a:p>
          <a:p>
            <a:pPr marL="342850" indent="-342850">
              <a:buFont typeface="Arial" panose="020B0604020202020204" pitchFamily="34" charset="0"/>
              <a:buChar char="•"/>
              <a:defRPr/>
            </a:pPr>
            <a:r>
              <a:rPr lang="en-US" kern="0" dirty="0">
                <a:latin typeface="Arial" panose="020B0604020202020204" pitchFamily="34" charset="0"/>
                <a:cs typeface="Arial" panose="020B0604020202020204" pitchFamily="34" charset="0"/>
              </a:rPr>
              <a:t>The Definition of Civil Rights</a:t>
            </a:r>
          </a:p>
          <a:p>
            <a:pPr marL="342850" indent="-342850">
              <a:buFont typeface="Arial" panose="020B0604020202020204" pitchFamily="34" charset="0"/>
              <a:buChar char="•"/>
              <a:defRPr/>
            </a:pPr>
            <a:r>
              <a:rPr lang="en-US" kern="0" dirty="0">
                <a:latin typeface="Arial" panose="020B0604020202020204" pitchFamily="34" charset="0"/>
                <a:cs typeface="Arial" panose="020B0604020202020204" pitchFamily="34" charset="0"/>
              </a:rPr>
              <a:t>The Regulations and Authorities which govern Civil Rights</a:t>
            </a:r>
          </a:p>
          <a:p>
            <a:pPr marL="342850" indent="-342850">
              <a:buFont typeface="Arial" panose="020B0604020202020204" pitchFamily="34" charset="0"/>
              <a:buChar char="•"/>
              <a:defRPr/>
            </a:pPr>
            <a:r>
              <a:rPr lang="en-US" kern="0" dirty="0">
                <a:latin typeface="Arial" panose="020B0604020202020204" pitchFamily="34" charset="0"/>
                <a:cs typeface="Arial" panose="020B0604020202020204" pitchFamily="34" charset="0"/>
              </a:rPr>
              <a:t>Training requirements</a:t>
            </a:r>
          </a:p>
          <a:p>
            <a:pPr marL="342850" indent="-342850">
              <a:buFont typeface="Arial" panose="020B0604020202020204" pitchFamily="34" charset="0"/>
              <a:buChar char="•"/>
              <a:defRPr/>
            </a:pPr>
            <a:r>
              <a:rPr lang="en-US" kern="0" dirty="0">
                <a:latin typeface="Arial" panose="020B0604020202020204" pitchFamily="34" charset="0"/>
                <a:cs typeface="Arial" panose="020B0604020202020204" pitchFamily="34" charset="0"/>
              </a:rPr>
              <a:t>Racial and Ethnic Data Collection for the CSFP Program</a:t>
            </a:r>
          </a:p>
          <a:p>
            <a:pPr marL="342850" indent="-342850">
              <a:buFont typeface="Arial" panose="020B0604020202020204" pitchFamily="34" charset="0"/>
              <a:buChar char="•"/>
              <a:defRPr/>
            </a:pPr>
            <a:r>
              <a:rPr lang="en-US" kern="0" dirty="0">
                <a:latin typeface="Arial" panose="020B0604020202020204" pitchFamily="34" charset="0"/>
                <a:cs typeface="Arial" panose="020B0604020202020204" pitchFamily="34" charset="0"/>
              </a:rPr>
              <a:t>Protected Classes, accommodations</a:t>
            </a:r>
          </a:p>
          <a:p>
            <a:pPr marL="342850" indent="-342850">
              <a:buFont typeface="Arial" panose="020B0604020202020204" pitchFamily="34" charset="0"/>
              <a:buChar char="•"/>
              <a:defRPr/>
            </a:pPr>
            <a:r>
              <a:rPr lang="en-US" kern="0" dirty="0">
                <a:latin typeface="Arial" panose="020B0604020202020204" pitchFamily="34" charset="0"/>
                <a:cs typeface="Arial" panose="020B0604020202020204" pitchFamily="34" charset="0"/>
              </a:rPr>
              <a:t>The Complaint process</a:t>
            </a:r>
          </a:p>
          <a:p>
            <a:pPr marL="342850" indent="-342850">
              <a:buFont typeface="Arial" panose="020B0604020202020204" pitchFamily="34" charset="0"/>
              <a:buChar char="•"/>
              <a:defRPr/>
            </a:pPr>
            <a:r>
              <a:rPr lang="en-US" kern="0" dirty="0">
                <a:latin typeface="Arial" panose="020B0604020202020204" pitchFamily="34" charset="0"/>
                <a:cs typeface="Arial" panose="020B0604020202020204" pitchFamily="34" charset="0"/>
              </a:rPr>
              <a:t>And some Sample Scenarios</a:t>
            </a:r>
          </a:p>
          <a:p>
            <a:pPr marL="342850" indent="-342850">
              <a:buFont typeface="Arial" panose="020B0604020202020204" pitchFamily="34" charset="0"/>
              <a:buChar char="•"/>
              <a:defRPr/>
            </a:pPr>
            <a:endParaRPr lang="en-US" kern="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2</a:t>
            </a:fld>
            <a:endParaRPr lang="en-US"/>
          </a:p>
        </p:txBody>
      </p:sp>
    </p:spTree>
    <p:extLst>
      <p:ext uri="{BB962C8B-B14F-4D97-AF65-F5344CB8AC3E}">
        <p14:creationId xmlns:p14="http://schemas.microsoft.com/office/powerpoint/2010/main" val="1785232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ltLang="en-US" dirty="0">
                <a:latin typeface="Arial" panose="020B0604020202020204" pitchFamily="34" charset="0"/>
              </a:rPr>
              <a:t>The nondiscrimination statement is required on all documents pertaining to the CSFP and TEFAP.  This is a list of documents that require the statement.</a:t>
            </a:r>
          </a:p>
          <a:p>
            <a:endParaRPr lang="en-US" dirty="0"/>
          </a:p>
          <a:p>
            <a:r>
              <a:rPr lang="en-US" dirty="0"/>
              <a:t>Participant</a:t>
            </a:r>
            <a:r>
              <a:rPr lang="en-US" baseline="0" dirty="0"/>
              <a:t> Application</a:t>
            </a:r>
          </a:p>
          <a:p>
            <a:r>
              <a:rPr lang="en-US" baseline="0" dirty="0"/>
              <a:t>Education Materials</a:t>
            </a:r>
          </a:p>
          <a:p>
            <a:r>
              <a:rPr lang="en-US" baseline="0" dirty="0"/>
              <a:t>Employee Handbooks</a:t>
            </a:r>
          </a:p>
          <a:p>
            <a:r>
              <a:rPr lang="en-US" baseline="0" dirty="0"/>
              <a:t>Newsletters</a:t>
            </a:r>
          </a:p>
          <a:p>
            <a:r>
              <a:rPr lang="en-US" baseline="0" dirty="0"/>
              <a:t>Print or Broadcast</a:t>
            </a:r>
          </a:p>
          <a:p>
            <a:r>
              <a:rPr lang="en-US" baseline="0" dirty="0"/>
              <a:t>Advertisements</a:t>
            </a:r>
          </a:p>
          <a:p>
            <a:r>
              <a:rPr lang="en-US" baseline="0" dirty="0"/>
              <a:t>Brochures</a:t>
            </a:r>
          </a:p>
          <a:p>
            <a:r>
              <a:rPr lang="en-US" baseline="0" dirty="0"/>
              <a:t>Flyers</a:t>
            </a:r>
          </a:p>
          <a:p>
            <a:r>
              <a:rPr lang="en-US" baseline="0" dirty="0"/>
              <a:t>And Web Sites home page</a:t>
            </a:r>
            <a:endParaRPr lang="en-US" dirty="0"/>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20</a:t>
            </a:fld>
            <a:endParaRPr lang="en-US"/>
          </a:p>
        </p:txBody>
      </p:sp>
    </p:spTree>
    <p:extLst>
      <p:ext uri="{BB962C8B-B14F-4D97-AF65-F5344CB8AC3E}">
        <p14:creationId xmlns:p14="http://schemas.microsoft.com/office/powerpoint/2010/main" val="3613204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This institution is an equal opportunity provider</a:t>
            </a:r>
            <a:r>
              <a:rPr lang="en-US" altLang="en-US" dirty="0">
                <a:latin typeface="Arial" panose="020B0604020202020204" pitchFamily="34" charset="0"/>
                <a:cs typeface="Arial" panose="020B0604020202020204" pitchFamily="34" charset="0"/>
              </a:rPr>
              <a:t>”  is a  Shortened</a:t>
            </a:r>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non discrimination</a:t>
            </a:r>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statement</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Please remember that the nondiscrimination statement cannot be modified. However,</a:t>
            </a:r>
            <a:r>
              <a:rPr lang="en-US" altLang="en-US" baseline="0" dirty="0">
                <a:latin typeface="Arial" panose="020B0604020202020204" pitchFamily="34" charset="0"/>
                <a:cs typeface="Arial" panose="020B0604020202020204" pitchFamily="34" charset="0"/>
              </a:rPr>
              <a:t> t</a:t>
            </a:r>
            <a:r>
              <a:rPr lang="en-US" altLang="en-US" dirty="0">
                <a:latin typeface="Arial" panose="020B0604020202020204" pitchFamily="34" charset="0"/>
                <a:cs typeface="Arial" panose="020B0604020202020204" pitchFamily="34" charset="0"/>
              </a:rPr>
              <a:t>his short version of the statement can be used only in the following instances:</a:t>
            </a:r>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flyers, brochures, and pamphlets</a:t>
            </a:r>
            <a:r>
              <a:rPr lang="en-US" altLang="en-US" baseline="0" dirty="0">
                <a:latin typeface="Arial" panose="020B0604020202020204" pitchFamily="34" charset="0"/>
                <a:cs typeface="Arial" panose="020B0604020202020204" pitchFamily="34" charset="0"/>
              </a:rPr>
              <a:t> </a:t>
            </a:r>
            <a:r>
              <a:rPr lang="en-US" altLang="en-US" b="1" u="sng" baseline="0" dirty="0">
                <a:latin typeface="Arial" panose="020B0604020202020204" pitchFamily="34" charset="0"/>
                <a:cs typeface="Arial" panose="020B0604020202020204" pitchFamily="34" charset="0"/>
              </a:rPr>
              <a:t>IF</a:t>
            </a:r>
            <a:r>
              <a:rPr lang="en-US" altLang="en-US" baseline="0" dirty="0">
                <a:latin typeface="Arial" panose="020B0604020202020204" pitchFamily="34" charset="0"/>
                <a:cs typeface="Arial" panose="020B0604020202020204" pitchFamily="34" charset="0"/>
              </a:rPr>
              <a:t> </a:t>
            </a:r>
            <a:r>
              <a:rPr lang="en-US" altLang="en-US" kern="0" dirty="0"/>
              <a:t>the document is a half page or less in length</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21</a:t>
            </a:fld>
            <a:endParaRPr lang="en-US"/>
          </a:p>
        </p:txBody>
      </p:sp>
    </p:spTree>
    <p:extLst>
      <p:ext uri="{BB962C8B-B14F-4D97-AF65-F5344CB8AC3E}">
        <p14:creationId xmlns:p14="http://schemas.microsoft.com/office/powerpoint/2010/main" val="2283032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altLang="en-US" baseline="0" dirty="0">
                <a:latin typeface="Arial" panose="020B0604020202020204" pitchFamily="34" charset="0"/>
                <a:cs typeface="Arial" panose="020B0604020202020204" pitchFamily="34" charset="0"/>
              </a:rPr>
              <a:t>The USDA non discrimination And Justice for All poster must be prominently displayed where it can be viewed by the participants</a:t>
            </a:r>
          </a:p>
          <a:p>
            <a:pPr marL="628650" lvl="1" indent="-171450">
              <a:buFont typeface="Arial" panose="020B0604020202020204" pitchFamily="34" charset="0"/>
              <a:buChar char="•"/>
            </a:pPr>
            <a:r>
              <a:rPr lang="en-US" altLang="en-US" baseline="0" dirty="0">
                <a:latin typeface="Arial" panose="020B0604020202020204" pitchFamily="34" charset="0"/>
                <a:cs typeface="Arial" panose="020B0604020202020204" pitchFamily="34" charset="0"/>
              </a:rPr>
              <a:t>Ex: the Poster should NOT be placed in a locked office away from clients</a:t>
            </a:r>
          </a:p>
          <a:p>
            <a:pPr marL="171450" lvl="0" indent="-171450">
              <a:buFont typeface="Arial" panose="020B0604020202020204" pitchFamily="34" charset="0"/>
              <a:buChar char="•"/>
            </a:pPr>
            <a:endParaRPr lang="en-US" altLang="en-US" baseline="0"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a:t>
            </a:r>
          </a:p>
          <a:p>
            <a:endParaRPr lang="en-US" altLang="en-US" dirty="0">
              <a:latin typeface="Tahoma" pitchFamily="34" charset="0"/>
              <a:cs typeface="Tahoma" pitchFamily="34" charset="0"/>
            </a:endParaRPr>
          </a:p>
          <a:p>
            <a:endParaRPr lang="en-US" altLang="en-US" dirty="0">
              <a:latin typeface="Tahoma" pitchFamily="34" charset="0"/>
              <a:cs typeface="Tahoma" pitchFamily="34" charset="0"/>
            </a:endParaRPr>
          </a:p>
          <a:p>
            <a:endParaRPr lang="en-US" altLang="en-US" b="1" dirty="0">
              <a:latin typeface="Tahoma" pitchFamily="34" charset="0"/>
              <a:cs typeface="Tahoma" pitchFamily="34" charset="0"/>
            </a:endParaRPr>
          </a:p>
          <a:p>
            <a:endParaRPr lang="en-US" altLang="en-US" dirty="0">
              <a:latin typeface="Tahoma" pitchFamily="34" charset="0"/>
              <a:cs typeface="Tahoma" pitchFamily="34" charset="0"/>
            </a:endParaRP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841" indent="-285708">
              <a:defRPr sz="1200">
                <a:solidFill>
                  <a:schemeClr val="tx1"/>
                </a:solidFill>
                <a:latin typeface="Calibri" pitchFamily="34" charset="0"/>
                <a:ea typeface="ＭＳ Ｐゴシック" pitchFamily="34" charset="-128"/>
              </a:defRPr>
            </a:lvl2pPr>
            <a:lvl3pPr marL="1142833" indent="-228567">
              <a:defRPr sz="1200">
                <a:solidFill>
                  <a:schemeClr val="tx1"/>
                </a:solidFill>
                <a:latin typeface="Calibri" pitchFamily="34" charset="0"/>
                <a:ea typeface="ＭＳ Ｐゴシック" pitchFamily="34" charset="-128"/>
              </a:defRPr>
            </a:lvl3pPr>
            <a:lvl4pPr marL="1599965" indent="-228567">
              <a:defRPr sz="1200">
                <a:solidFill>
                  <a:schemeClr val="tx1"/>
                </a:solidFill>
                <a:latin typeface="Calibri" pitchFamily="34" charset="0"/>
                <a:ea typeface="ＭＳ Ｐゴシック" pitchFamily="34" charset="-128"/>
              </a:defRPr>
            </a:lvl4pPr>
            <a:lvl5pPr marL="2057099" indent="-228567">
              <a:defRPr sz="1200">
                <a:solidFill>
                  <a:schemeClr val="tx1"/>
                </a:solidFill>
                <a:latin typeface="Calibri" pitchFamily="34" charset="0"/>
                <a:ea typeface="ＭＳ Ｐゴシック" pitchFamily="34" charset="-128"/>
              </a:defRPr>
            </a:lvl5pPr>
            <a:lvl6pPr marL="2514232"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364"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498"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630"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D3DE1887-469C-47B1-8CB9-E7D8749C9B31}" type="slidenum">
              <a:rPr lang="en-US" altLang="en-US" smtClean="0">
                <a:latin typeface="Arial" pitchFamily="34" charset="0"/>
              </a:rPr>
              <a:pPr/>
              <a:t>22</a:t>
            </a:fld>
            <a:endParaRPr lang="en-US" altLang="en-US">
              <a:latin typeface="Arial" pitchFamily="34" charset="0"/>
            </a:endParaRPr>
          </a:p>
        </p:txBody>
      </p:sp>
    </p:spTree>
    <p:extLst>
      <p:ext uri="{BB962C8B-B14F-4D97-AF65-F5344CB8AC3E}">
        <p14:creationId xmlns:p14="http://schemas.microsoft.com/office/powerpoint/2010/main" val="289536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buFont typeface="Wingdings" pitchFamily="2" charset="2"/>
              <a:buNone/>
            </a:pPr>
            <a:r>
              <a:rPr lang="en-US" altLang="en-US" dirty="0">
                <a:latin typeface="Arial" panose="020B0604020202020204" pitchFamily="34" charset="0"/>
                <a:cs typeface="Arial" panose="020B0604020202020204" pitchFamily="34" charset="0"/>
              </a:rPr>
              <a:t>Within theses programs a civil rights complaint is based on one or more of the following:</a:t>
            </a:r>
          </a:p>
          <a:p>
            <a:pPr marL="171425" indent="-171425">
              <a:buFont typeface="Arial" panose="020B0604020202020204" pitchFamily="34" charset="0"/>
              <a:buChar char="•"/>
            </a:pPr>
            <a:r>
              <a:rPr lang="en-US" altLang="en-US" dirty="0">
                <a:latin typeface="Arial" panose="020B0604020202020204" pitchFamily="34" charset="0"/>
                <a:cs typeface="Arial" panose="020B0604020202020204" pitchFamily="34" charset="0"/>
              </a:rPr>
              <a:t>Age</a:t>
            </a:r>
          </a:p>
          <a:p>
            <a:pPr marL="171425" indent="-171425">
              <a:buFont typeface="Arial" panose="020B0604020202020204" pitchFamily="34" charset="0"/>
              <a:buChar char="•"/>
            </a:pPr>
            <a:r>
              <a:rPr lang="en-US" altLang="en-US" dirty="0">
                <a:latin typeface="Arial" panose="020B0604020202020204" pitchFamily="34" charset="0"/>
                <a:cs typeface="Arial" panose="020B0604020202020204" pitchFamily="34" charset="0"/>
              </a:rPr>
              <a:t>Race</a:t>
            </a:r>
          </a:p>
          <a:p>
            <a:pPr marL="171425" indent="-171425">
              <a:buFont typeface="Arial" panose="020B0604020202020204" pitchFamily="34" charset="0"/>
              <a:buChar char="•"/>
            </a:pPr>
            <a:r>
              <a:rPr lang="en-US" altLang="en-US" dirty="0">
                <a:latin typeface="Arial" panose="020B0604020202020204" pitchFamily="34" charset="0"/>
                <a:cs typeface="Arial" panose="020B0604020202020204" pitchFamily="34" charset="0"/>
              </a:rPr>
              <a:t>Color</a:t>
            </a:r>
          </a:p>
          <a:p>
            <a:pPr marL="171425" indent="-171425">
              <a:buFont typeface="Arial" panose="020B0604020202020204" pitchFamily="34" charset="0"/>
              <a:buChar char="•"/>
            </a:pPr>
            <a:r>
              <a:rPr lang="en-US" altLang="en-US" dirty="0">
                <a:latin typeface="Arial" panose="020B0604020202020204" pitchFamily="34" charset="0"/>
                <a:cs typeface="Arial" panose="020B0604020202020204" pitchFamily="34" charset="0"/>
              </a:rPr>
              <a:t>Sex</a:t>
            </a:r>
          </a:p>
          <a:p>
            <a:pPr marL="171425" indent="-171425">
              <a:buFont typeface="Arial" panose="020B0604020202020204" pitchFamily="34" charset="0"/>
              <a:buChar char="•"/>
            </a:pPr>
            <a:r>
              <a:rPr lang="en-US" altLang="en-US" dirty="0">
                <a:latin typeface="Arial" panose="020B0604020202020204" pitchFamily="34" charset="0"/>
                <a:cs typeface="Arial" panose="020B0604020202020204" pitchFamily="34" charset="0"/>
              </a:rPr>
              <a:t>Disability</a:t>
            </a:r>
          </a:p>
          <a:p>
            <a:pPr marL="171425" indent="-171425">
              <a:buFont typeface="Arial" panose="020B0604020202020204" pitchFamily="34" charset="0"/>
              <a:buChar char="•"/>
            </a:pPr>
            <a:r>
              <a:rPr lang="en-US" altLang="en-US" dirty="0">
                <a:latin typeface="Arial" panose="020B0604020202020204" pitchFamily="34" charset="0"/>
                <a:cs typeface="Arial" panose="020B0604020202020204" pitchFamily="34" charset="0"/>
              </a:rPr>
              <a:t>National Origin</a:t>
            </a:r>
          </a:p>
          <a:p>
            <a:pPr marL="171425" indent="-171425">
              <a:buFont typeface="Arial" panose="020B0604020202020204" pitchFamily="34" charset="0"/>
              <a:buChar char="•"/>
            </a:pPr>
            <a:endParaRPr lang="en-US" altLang="en-US" dirty="0">
              <a:latin typeface="Arial" panose="020B0604020202020204" pitchFamily="34" charset="0"/>
              <a:cs typeface="Arial" panose="020B0604020202020204" pitchFamily="34" charset="0"/>
            </a:endParaRPr>
          </a:p>
          <a:p>
            <a:pPr marL="171425" indent="-171425">
              <a:buFont typeface="Arial" panose="020B0604020202020204" pitchFamily="34" charset="0"/>
              <a:buChar char="•"/>
            </a:pPr>
            <a:r>
              <a:rPr lang="en-US" altLang="en-US" dirty="0">
                <a:latin typeface="Arial" panose="020B0604020202020204" pitchFamily="34" charset="0"/>
                <a:cs typeface="Arial" panose="020B0604020202020204" pitchFamily="34" charset="0"/>
              </a:rPr>
              <a:t>These complaints are investigated by the</a:t>
            </a:r>
            <a:r>
              <a:rPr lang="en-US" altLang="en-US" baseline="0" dirty="0">
                <a:latin typeface="Arial" panose="020B0604020202020204" pitchFamily="34" charset="0"/>
                <a:cs typeface="Arial" panose="020B0604020202020204" pitchFamily="34" charset="0"/>
              </a:rPr>
              <a:t> USDA</a:t>
            </a:r>
            <a:endParaRPr lang="en-US" altLang="en-US" dirty="0">
              <a:latin typeface="Arial" panose="020B0604020202020204" pitchFamily="34" charset="0"/>
              <a:cs typeface="Arial" panose="020B0604020202020204" pitchFamily="34" charset="0"/>
            </a:endParaRPr>
          </a:p>
          <a:p>
            <a:endParaRPr lang="en-US" altLang="en-US" b="1" dirty="0">
              <a:latin typeface="Arial" panose="020B0604020202020204" pitchFamily="34" charset="0"/>
              <a:cs typeface="Arial" panose="020B0604020202020204" pitchFamily="34" charset="0"/>
            </a:endParaRP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841" indent="-285708">
              <a:defRPr sz="1200">
                <a:solidFill>
                  <a:schemeClr val="tx1"/>
                </a:solidFill>
                <a:latin typeface="Calibri" pitchFamily="34" charset="0"/>
                <a:ea typeface="ＭＳ Ｐゴシック" pitchFamily="34" charset="-128"/>
              </a:defRPr>
            </a:lvl2pPr>
            <a:lvl3pPr marL="1142833" indent="-228567">
              <a:defRPr sz="1200">
                <a:solidFill>
                  <a:schemeClr val="tx1"/>
                </a:solidFill>
                <a:latin typeface="Calibri" pitchFamily="34" charset="0"/>
                <a:ea typeface="ＭＳ Ｐゴシック" pitchFamily="34" charset="-128"/>
              </a:defRPr>
            </a:lvl3pPr>
            <a:lvl4pPr marL="1599965" indent="-228567">
              <a:defRPr sz="1200">
                <a:solidFill>
                  <a:schemeClr val="tx1"/>
                </a:solidFill>
                <a:latin typeface="Calibri" pitchFamily="34" charset="0"/>
                <a:ea typeface="ＭＳ Ｐゴシック" pitchFamily="34" charset="-128"/>
              </a:defRPr>
            </a:lvl4pPr>
            <a:lvl5pPr marL="2057099" indent="-228567">
              <a:defRPr sz="1200">
                <a:solidFill>
                  <a:schemeClr val="tx1"/>
                </a:solidFill>
                <a:latin typeface="Calibri" pitchFamily="34" charset="0"/>
                <a:ea typeface="ＭＳ Ｐゴシック" pitchFamily="34" charset="-128"/>
              </a:defRPr>
            </a:lvl5pPr>
            <a:lvl6pPr marL="2514232"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364"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498"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630"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024912B8-1E22-4576-93E7-1F7C33A2CC89}" type="slidenum">
              <a:rPr lang="en-US" altLang="en-US" smtClean="0">
                <a:latin typeface="Arial" pitchFamily="34" charset="0"/>
              </a:rPr>
              <a:pPr/>
              <a:t>23</a:t>
            </a:fld>
            <a:endParaRPr lang="en-US" altLang="en-US">
              <a:latin typeface="Arial" pitchFamily="34" charset="0"/>
            </a:endParaRPr>
          </a:p>
        </p:txBody>
      </p:sp>
    </p:spTree>
    <p:extLst>
      <p:ext uri="{BB962C8B-B14F-4D97-AF65-F5344CB8AC3E}">
        <p14:creationId xmlns:p14="http://schemas.microsoft.com/office/powerpoint/2010/main" val="2094693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0138"/>
            <a:r>
              <a:rPr lang="en-US" altLang="en-US" dirty="0">
                <a:latin typeface="Arial" panose="020B0604020202020204" pitchFamily="34" charset="0"/>
                <a:cs typeface="Arial" panose="020B0604020202020204" pitchFamily="34" charset="0"/>
              </a:rPr>
              <a:t>USDA developed complaint forms to streamline the way civil rights complaints are received.  This was in order to achieve efficiency</a:t>
            </a:r>
            <a:r>
              <a:rPr lang="en-US" altLang="en-US" baseline="0" dirty="0">
                <a:latin typeface="Arial" panose="020B0604020202020204" pitchFamily="34" charset="0"/>
                <a:cs typeface="Arial" panose="020B0604020202020204" pitchFamily="34" charset="0"/>
              </a:rPr>
              <a:t> and consistency across all USDA agencies, not just FNS.  </a:t>
            </a:r>
          </a:p>
          <a:p>
            <a:pPr defTabSz="930138"/>
            <a:endParaRPr lang="en-US" altLang="en-US" baseline="0" dirty="0">
              <a:latin typeface="Arial" panose="020B0604020202020204" pitchFamily="34" charset="0"/>
              <a:cs typeface="Arial" panose="020B0604020202020204" pitchFamily="34" charset="0"/>
            </a:endParaRPr>
          </a:p>
          <a:p>
            <a:pPr defTabSz="930138"/>
            <a:r>
              <a:rPr lang="en-US" altLang="en-US" baseline="0" dirty="0">
                <a:latin typeface="Arial" panose="020B0604020202020204" pitchFamily="34" charset="0"/>
                <a:cs typeface="Arial" panose="020B0604020202020204" pitchFamily="34" charset="0"/>
              </a:rPr>
              <a:t>Currently the use of the forms are not mandatory, but highly encouraged since it captures all the required information that is needed in the initial stages of a complaint.</a:t>
            </a:r>
          </a:p>
          <a:p>
            <a:pPr defTabSz="930138"/>
            <a:endParaRPr lang="en-US" altLang="en-US" baseline="0" dirty="0">
              <a:latin typeface="Arial" panose="020B0604020202020204" pitchFamily="34" charset="0"/>
              <a:cs typeface="Arial" panose="020B0604020202020204" pitchFamily="34" charset="0"/>
            </a:endParaRPr>
          </a:p>
          <a:p>
            <a:pPr defTabSz="930138"/>
            <a:r>
              <a:rPr lang="en-US" altLang="en-US" baseline="0" dirty="0">
                <a:latin typeface="Arial" panose="020B0604020202020204" pitchFamily="34" charset="0"/>
                <a:cs typeface="Arial" panose="020B0604020202020204" pitchFamily="34" charset="0"/>
              </a:rPr>
              <a:t>The individual must SIGN the complaint</a:t>
            </a:r>
          </a:p>
          <a:p>
            <a:pPr defTabSz="930138"/>
            <a:endParaRPr lang="en-US" altLang="en-US" baseline="0" dirty="0">
              <a:latin typeface="Arial" panose="020B0604020202020204" pitchFamily="34" charset="0"/>
              <a:cs typeface="Arial" panose="020B0604020202020204" pitchFamily="34" charset="0"/>
            </a:endParaRPr>
          </a:p>
          <a:p>
            <a:pPr defTabSz="930138"/>
            <a:r>
              <a:rPr lang="en-US" altLang="en-US" b="1" baseline="0" dirty="0">
                <a:latin typeface="Arial" panose="020B0604020202020204" pitchFamily="34" charset="0"/>
                <a:cs typeface="Arial" panose="020B0604020202020204" pitchFamily="34" charset="0"/>
              </a:rPr>
              <a:t>NOT A REQUIRED FORM BUT USEFUL</a:t>
            </a:r>
            <a:endParaRPr lang="en-US" altLang="en-US" b="1" dirty="0">
              <a:latin typeface="Arial" panose="020B0604020202020204" pitchFamily="34" charset="0"/>
              <a:cs typeface="Arial" panose="020B0604020202020204" pitchFamily="34" charset="0"/>
            </a:endParaRP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841" indent="-285708">
              <a:defRPr sz="1200">
                <a:solidFill>
                  <a:schemeClr val="tx1"/>
                </a:solidFill>
                <a:latin typeface="Calibri" pitchFamily="34" charset="0"/>
                <a:ea typeface="ＭＳ Ｐゴシック" pitchFamily="34" charset="-128"/>
              </a:defRPr>
            </a:lvl2pPr>
            <a:lvl3pPr marL="1142833" indent="-228567">
              <a:defRPr sz="1200">
                <a:solidFill>
                  <a:schemeClr val="tx1"/>
                </a:solidFill>
                <a:latin typeface="Calibri" pitchFamily="34" charset="0"/>
                <a:ea typeface="ＭＳ Ｐゴシック" pitchFamily="34" charset="-128"/>
              </a:defRPr>
            </a:lvl3pPr>
            <a:lvl4pPr marL="1599965" indent="-228567">
              <a:defRPr sz="1200">
                <a:solidFill>
                  <a:schemeClr val="tx1"/>
                </a:solidFill>
                <a:latin typeface="Calibri" pitchFamily="34" charset="0"/>
                <a:ea typeface="ＭＳ Ｐゴシック" pitchFamily="34" charset="-128"/>
              </a:defRPr>
            </a:lvl4pPr>
            <a:lvl5pPr marL="2057099" indent="-228567">
              <a:defRPr sz="1200">
                <a:solidFill>
                  <a:schemeClr val="tx1"/>
                </a:solidFill>
                <a:latin typeface="Calibri" pitchFamily="34" charset="0"/>
                <a:ea typeface="ＭＳ Ｐゴシック" pitchFamily="34" charset="-128"/>
              </a:defRPr>
            </a:lvl5pPr>
            <a:lvl6pPr marL="2514232"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364"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498"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630"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A600D621-9DE3-4C7E-B3E0-9306AA1AA5CB}" type="slidenum">
              <a:rPr lang="en-US" altLang="en-US" smtClean="0">
                <a:latin typeface="Arial" pitchFamily="34" charset="0"/>
              </a:rPr>
              <a:pPr/>
              <a:t>24</a:t>
            </a:fld>
            <a:endParaRPr lang="en-US" altLang="en-US">
              <a:latin typeface="Arial" pitchFamily="34" charset="0"/>
            </a:endParaRPr>
          </a:p>
        </p:txBody>
      </p:sp>
    </p:spTree>
    <p:extLst>
      <p:ext uri="{BB962C8B-B14F-4D97-AF65-F5344CB8AC3E}">
        <p14:creationId xmlns:p14="http://schemas.microsoft.com/office/powerpoint/2010/main" val="1568711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eaLnBrk="1" hangingPunct="1">
              <a:buFont typeface="Arial" panose="020B0604020202020204" pitchFamily="34" charset="0"/>
              <a:buChar char="•"/>
            </a:pPr>
            <a:endParaRPr lang="en-US" altLang="en-US" dirty="0">
              <a:latin typeface="Arial" panose="020B0604020202020204" pitchFamily="34" charset="0"/>
              <a:cs typeface="Arial" panose="020B0604020202020204" pitchFamily="34" charset="0"/>
            </a:endParaRPr>
          </a:p>
          <a:p>
            <a:pPr marL="171425" indent="-171425" eaLnBrk="1" hangingPunct="1">
              <a:buFont typeface="Arial" panose="020B0604020202020204" pitchFamily="34" charset="0"/>
              <a:buChar char="•"/>
            </a:pPr>
            <a:endParaRPr lang="en-US" altLang="en-US" dirty="0">
              <a:latin typeface="Arial" panose="020B0604020202020204" pitchFamily="34" charset="0"/>
              <a:cs typeface="Arial" panose="020B0604020202020204" pitchFamily="34" charset="0"/>
            </a:endParaRPr>
          </a:p>
          <a:p>
            <a:pPr marL="628625" lvl="1" indent="-171425" eaLnBrk="1" hangingPunct="1">
              <a:buFont typeface="Arial" panose="020B0604020202020204" pitchFamily="34" charset="0"/>
              <a:buChar char="•"/>
            </a:pPr>
            <a:endParaRPr lang="en-US" altLang="en-US" dirty="0">
              <a:latin typeface="Arial" panose="020B0604020202020204" pitchFamily="34" charset="0"/>
              <a:cs typeface="Arial" panose="020B0604020202020204" pitchFamily="34" charset="0"/>
            </a:endParaRPr>
          </a:p>
          <a:p>
            <a:pPr marL="171425" lvl="0" indent="-171425"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The Distribution</a:t>
            </a:r>
            <a:r>
              <a:rPr lang="en-US" altLang="en-US" baseline="0" dirty="0">
                <a:latin typeface="Arial" panose="020B0604020202020204" pitchFamily="34" charset="0"/>
                <a:cs typeface="Arial" panose="020B0604020202020204" pitchFamily="34" charset="0"/>
              </a:rPr>
              <a:t> Sites must</a:t>
            </a:r>
            <a:endParaRPr lang="en-US" altLang="en-US" dirty="0">
              <a:latin typeface="Arial" panose="020B0604020202020204" pitchFamily="34" charset="0"/>
              <a:cs typeface="Arial" panose="020B0604020202020204" pitchFamily="34" charset="0"/>
            </a:endParaRPr>
          </a:p>
          <a:p>
            <a:pPr marL="628625" lvl="1" indent="-171425" eaLnBrk="1" hangingPunct="1">
              <a:buFont typeface="Arial" panose="020B0604020202020204" pitchFamily="34" charset="0"/>
              <a:buChar char="•"/>
            </a:pPr>
            <a:r>
              <a:rPr lang="en-US" altLang="en-US" baseline="0" dirty="0">
                <a:latin typeface="Arial" panose="020B0604020202020204" pitchFamily="34" charset="0"/>
                <a:cs typeface="Arial" panose="020B0604020202020204" pitchFamily="34" charset="0"/>
              </a:rPr>
              <a:t>Have forms available </a:t>
            </a:r>
          </a:p>
          <a:p>
            <a:pPr marL="1085825" lvl="2" indent="-171425" eaLnBrk="1" hangingPunct="1">
              <a:buFont typeface="Arial" panose="020B0604020202020204" pitchFamily="34" charset="0"/>
              <a:buChar char="•"/>
            </a:pPr>
            <a:r>
              <a:rPr lang="en-US" altLang="en-US" baseline="0" dirty="0">
                <a:latin typeface="Arial" panose="020B0604020202020204" pitchFamily="34" charset="0"/>
                <a:cs typeface="Arial" panose="020B0604020202020204" pitchFamily="34" charset="0"/>
              </a:rPr>
              <a:t>Non discrimination statement handout</a:t>
            </a:r>
          </a:p>
          <a:p>
            <a:pPr marL="1085825" lvl="2" indent="-171425" eaLnBrk="1" hangingPunct="1">
              <a:buFont typeface="Arial" panose="020B0604020202020204" pitchFamily="34" charset="0"/>
              <a:buChar char="•"/>
            </a:pPr>
            <a:r>
              <a:rPr lang="en-US" altLang="en-US" baseline="0" dirty="0">
                <a:latin typeface="Arial" panose="020B0604020202020204" pitchFamily="34" charset="0"/>
                <a:cs typeface="Arial" panose="020B0604020202020204" pitchFamily="34" charset="0"/>
              </a:rPr>
              <a:t>Blank USDA complaint forms</a:t>
            </a:r>
          </a:p>
          <a:p>
            <a:pPr marL="1085825" lvl="2" indent="-171425" eaLnBrk="1" hangingPunct="1">
              <a:buFont typeface="Arial" panose="020B0604020202020204" pitchFamily="34" charset="0"/>
              <a:buChar char="•"/>
            </a:pPr>
            <a:r>
              <a:rPr lang="en-US" altLang="en-US" baseline="0" dirty="0">
                <a:latin typeface="Arial" panose="020B0604020202020204" pitchFamily="34" charset="0"/>
                <a:cs typeface="Arial" panose="020B0604020202020204" pitchFamily="34" charset="0"/>
              </a:rPr>
              <a:t>Food bank telephone number</a:t>
            </a:r>
          </a:p>
          <a:p>
            <a:pPr marL="628625" lvl="1" indent="-171425" eaLnBrk="1" hangingPunct="1">
              <a:buFont typeface="Arial" panose="020B0604020202020204" pitchFamily="34" charset="0"/>
              <a:buChar char="•"/>
            </a:pPr>
            <a:r>
              <a:rPr lang="en-US" altLang="en-US" baseline="0" dirty="0">
                <a:latin typeface="Arial" panose="020B0604020202020204" pitchFamily="34" charset="0"/>
                <a:cs typeface="Arial" panose="020B0604020202020204" pitchFamily="34" charset="0"/>
              </a:rPr>
              <a:t>Should help the site and participant with the process for filing a complaint with USDA</a:t>
            </a:r>
            <a:endParaRPr lang="en-US" altLang="en-US" dirty="0">
              <a:latin typeface="Arial" panose="020B0604020202020204" pitchFamily="34" charset="0"/>
              <a:cs typeface="Arial" panose="020B0604020202020204" pitchFamily="34" charset="0"/>
            </a:endParaRPr>
          </a:p>
          <a:p>
            <a:pPr marL="171425" indent="-171425" eaLnBrk="1" hangingPunct="1">
              <a:buFont typeface="Arial" panose="020B0604020202020204" pitchFamily="34" charset="0"/>
              <a:buChar char="•"/>
            </a:pPr>
            <a:endParaRPr lang="en-US" altLang="en-US" dirty="0">
              <a:latin typeface="Arial" panose="020B0604020202020204" pitchFamily="34" charset="0"/>
              <a:cs typeface="Arial" panose="020B0604020202020204" pitchFamily="34" charset="0"/>
            </a:endParaRPr>
          </a:p>
          <a:p>
            <a:pPr marL="0" indent="0" defTabSz="914266" eaLnBrk="1" hangingPunct="1">
              <a:buFont typeface="Arial" panose="020B0604020202020204" pitchFamily="34" charset="0"/>
              <a:buNone/>
              <a:defRPr/>
            </a:pPr>
            <a:r>
              <a:rPr lang="en-US" altLang="en-US" dirty="0">
                <a:latin typeface="Arial" panose="020B0604020202020204" pitchFamily="34" charset="0"/>
                <a:cs typeface="Arial" panose="020B0604020202020204" pitchFamily="34" charset="0"/>
              </a:rPr>
              <a:t> </a:t>
            </a:r>
          </a:p>
          <a:p>
            <a:pPr eaLnBrk="1" hangingPunct="1"/>
            <a:endParaRPr lang="en-US" alt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25</a:t>
            </a:fld>
            <a:endParaRPr lang="en-US"/>
          </a:p>
        </p:txBody>
      </p:sp>
    </p:spTree>
    <p:extLst>
      <p:ext uri="{BB962C8B-B14F-4D97-AF65-F5344CB8AC3E}">
        <p14:creationId xmlns:p14="http://schemas.microsoft.com/office/powerpoint/2010/main" val="2462615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b="1" dirty="0">
                <a:latin typeface="Arial" panose="020B0604020202020204" pitchFamily="34" charset="0"/>
                <a:cs typeface="Arial" panose="020B0604020202020204" pitchFamily="34" charset="0"/>
              </a:rPr>
              <a:t>How to Handle a complaint:</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The Food Bank </a:t>
            </a:r>
            <a:r>
              <a:rPr lang="en-US" altLang="en-US" dirty="0">
                <a:latin typeface="Arial" panose="020B0604020202020204" pitchFamily="34" charset="0"/>
                <a:cs typeface="Arial" panose="020B0604020202020204" pitchFamily="34" charset="0"/>
              </a:rPr>
              <a:t>complaint coordinator</a:t>
            </a:r>
            <a:r>
              <a:rPr lang="en-US" altLang="en-US" baseline="0" dirty="0">
                <a:latin typeface="Arial" panose="020B0604020202020204" pitchFamily="34" charset="0"/>
                <a:cs typeface="Arial" panose="020B0604020202020204" pitchFamily="34" charset="0"/>
              </a:rPr>
              <a:t> must ensure </a:t>
            </a:r>
            <a:r>
              <a:rPr lang="en-US" altLang="en-US"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171450" indent="-171450">
              <a:lnSpc>
                <a:spcPct val="80000"/>
              </a:lnSpc>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That the Food Bank is maintaining a complaint log</a:t>
            </a:r>
          </a:p>
          <a:p>
            <a:pPr marL="171450" indent="-171450">
              <a:lnSpc>
                <a:spcPct val="80000"/>
              </a:lnSpc>
              <a:buFont typeface="Arial" panose="020B0604020202020204" pitchFamily="34" charset="0"/>
              <a:buChar char="•"/>
              <a:defRPr/>
            </a:pPr>
            <a:r>
              <a:rPr lang="en-US" altLang="en-US" b="0" dirty="0">
                <a:latin typeface="Arial" panose="020B0604020202020204" pitchFamily="34" charset="0"/>
                <a:cs typeface="Arial" panose="020B0604020202020204" pitchFamily="34" charset="0"/>
              </a:rPr>
              <a:t>When </a:t>
            </a:r>
            <a:r>
              <a:rPr lang="en-US" altLang="en-US" b="1" dirty="0">
                <a:latin typeface="Arial" panose="020B0604020202020204" pitchFamily="34" charset="0"/>
                <a:cs typeface="Arial" panose="020B0604020202020204" pitchFamily="34" charset="0"/>
              </a:rPr>
              <a:t>aware</a:t>
            </a:r>
            <a:r>
              <a:rPr lang="en-US" altLang="en-US" b="0" baseline="0" dirty="0">
                <a:latin typeface="Arial" panose="020B0604020202020204" pitchFamily="34" charset="0"/>
                <a:cs typeface="Arial" panose="020B0604020202020204" pitchFamily="34" charset="0"/>
              </a:rPr>
              <a:t> of the complaint</a:t>
            </a:r>
          </a:p>
          <a:p>
            <a:pPr marL="628650" lvl="1" indent="-171450">
              <a:lnSpc>
                <a:spcPct val="80000"/>
              </a:lnSpc>
              <a:buFont typeface="Arial" panose="020B0604020202020204" pitchFamily="34" charset="0"/>
              <a:buChar char="•"/>
              <a:defRPr/>
            </a:pPr>
            <a:r>
              <a:rPr lang="en-US" altLang="en-US" b="0" baseline="0" dirty="0">
                <a:latin typeface="Arial" panose="020B0604020202020204" pitchFamily="34" charset="0"/>
                <a:cs typeface="Arial" panose="020B0604020202020204" pitchFamily="34" charset="0"/>
              </a:rPr>
              <a:t>Help participant fill out form if necessary and mail to USDA if necessary</a:t>
            </a:r>
            <a:endParaRPr lang="en-US" altLang="en-US" b="0" dirty="0">
              <a:latin typeface="Arial" panose="020B0604020202020204" pitchFamily="34" charset="0"/>
              <a:cs typeface="Arial" panose="020B0604020202020204" pitchFamily="34" charset="0"/>
            </a:endParaRPr>
          </a:p>
          <a:p>
            <a:pPr marL="628558" lvl="1" indent="-171425">
              <a:lnSpc>
                <a:spcPct val="80000"/>
              </a:lnSpc>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Enter information</a:t>
            </a:r>
            <a:r>
              <a:rPr lang="en-US" altLang="en-US" baseline="0" dirty="0">
                <a:latin typeface="Arial" panose="020B0604020202020204" pitchFamily="34" charset="0"/>
                <a:cs typeface="Arial" panose="020B0604020202020204" pitchFamily="34" charset="0"/>
              </a:rPr>
              <a:t> into l</a:t>
            </a:r>
            <a:r>
              <a:rPr lang="en-US" altLang="en-US" dirty="0">
                <a:latin typeface="Arial" panose="020B0604020202020204" pitchFamily="34" charset="0"/>
                <a:cs typeface="Arial" panose="020B0604020202020204" pitchFamily="34" charset="0"/>
              </a:rPr>
              <a:t>og (Must contain relevant information to resolve and investigate the complaint)</a:t>
            </a:r>
          </a:p>
          <a:p>
            <a:pPr marL="628558" marR="0" lvl="1" indent="-171425" algn="l" defTabSz="914400" rtl="0" eaLnBrk="0" fontAlgn="base" latinLnBrk="0" hangingPunct="0">
              <a:lnSpc>
                <a:spcPct val="80000"/>
              </a:lnSpc>
              <a:spcBef>
                <a:spcPct val="30000"/>
              </a:spcBef>
              <a:spcAft>
                <a:spcPct val="0"/>
              </a:spcAft>
              <a:buClrTx/>
              <a:buSzTx/>
              <a:buFont typeface="Arial" panose="020B0604020202020204" pitchFamily="34" charset="0"/>
              <a:buChar char="•"/>
              <a:tabLst/>
              <a:defRPr/>
            </a:pPr>
            <a:r>
              <a:rPr lang="en-US" altLang="en-US" dirty="0">
                <a:latin typeface="Arial" panose="020B0604020202020204" pitchFamily="34" charset="0"/>
                <a:cs typeface="Arial" panose="020B0604020202020204" pitchFamily="34" charset="0"/>
              </a:rPr>
              <a:t>The log Must be maintained for three years plus the current year (even if a complaint was not made during that calendar year)</a:t>
            </a:r>
            <a:r>
              <a:rPr lang="en-US" altLang="en-US" b="1" dirty="0">
                <a:latin typeface="Arial" panose="020B0604020202020204" pitchFamily="34" charset="0"/>
                <a:cs typeface="Arial" panose="020B0604020202020204" pitchFamily="34" charset="0"/>
              </a:rPr>
              <a:t> </a:t>
            </a:r>
          </a:p>
          <a:p>
            <a:pPr marL="628558" marR="0" lvl="1" indent="-171425" algn="l" defTabSz="914400" rtl="0" eaLnBrk="0" fontAlgn="base" latinLnBrk="0" hangingPunct="0">
              <a:lnSpc>
                <a:spcPct val="80000"/>
              </a:lnSpc>
              <a:spcBef>
                <a:spcPct val="30000"/>
              </a:spcBef>
              <a:spcAft>
                <a:spcPct val="0"/>
              </a:spcAft>
              <a:buClrTx/>
              <a:buSzTx/>
              <a:buFont typeface="Arial" panose="020B0604020202020204" pitchFamily="34" charset="0"/>
              <a:buChar char="•"/>
              <a:tabLst/>
              <a:defRPr/>
            </a:pPr>
            <a:r>
              <a:rPr lang="en-US" altLang="en-US" b="1" dirty="0">
                <a:latin typeface="Arial" panose="020B0604020202020204" pitchFamily="34" charset="0"/>
                <a:cs typeface="Arial" panose="020B0604020202020204" pitchFamily="34" charset="0"/>
              </a:rPr>
              <a:t>The Food Bank must notify the Food Distribution Unit with the California </a:t>
            </a:r>
            <a:r>
              <a:rPr lang="en-US" altLang="en-US" b="1" dirty="0" err="1">
                <a:latin typeface="Arial" panose="020B0604020202020204" pitchFamily="34" charset="0"/>
                <a:cs typeface="Arial" panose="020B0604020202020204" pitchFamily="34" charset="0"/>
              </a:rPr>
              <a:t>Dept</a:t>
            </a:r>
            <a:r>
              <a:rPr lang="en-US" altLang="en-US" b="1" dirty="0">
                <a:latin typeface="Arial" panose="020B0604020202020204" pitchFamily="34" charset="0"/>
                <a:cs typeface="Arial" panose="020B0604020202020204" pitchFamily="34" charset="0"/>
              </a:rPr>
              <a:t> of Social Services of the complaint,  </a:t>
            </a:r>
          </a:p>
          <a:p>
            <a:pPr marL="628558" lvl="1" indent="-171425">
              <a:lnSpc>
                <a:spcPct val="80000"/>
              </a:lnSpc>
              <a:buFont typeface="Arial" panose="020B0604020202020204" pitchFamily="34" charset="0"/>
              <a:buChar char="•"/>
              <a:defRPr/>
            </a:pPr>
            <a:endParaRPr lang="en-US" altLang="en-US" dirty="0">
              <a:latin typeface="Arial" panose="020B0604020202020204" pitchFamily="34" charset="0"/>
              <a:cs typeface="Arial" panose="020B0604020202020204" pitchFamily="34" charset="0"/>
            </a:endParaRPr>
          </a:p>
          <a:p>
            <a:pPr marL="457133" lvl="1" indent="0">
              <a:lnSpc>
                <a:spcPct val="80000"/>
              </a:lnSpc>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a:p>
            <a:pPr marL="171425" indent="-171425">
              <a:lnSpc>
                <a:spcPct val="80000"/>
              </a:lnSpc>
              <a:buFont typeface="Arial" panose="020B0604020202020204" pitchFamily="34" charset="0"/>
              <a:buChar char="•"/>
              <a:defRPr/>
            </a:pPr>
            <a:r>
              <a:rPr lang="en-US" altLang="en-US" b="1" dirty="0">
                <a:latin typeface="Arial" panose="020B0604020202020204" pitchFamily="34" charset="0"/>
                <a:cs typeface="Arial" panose="020B0604020202020204" pitchFamily="34" charset="0"/>
              </a:rPr>
              <a:t>The Site AND Food Bank </a:t>
            </a:r>
            <a:r>
              <a:rPr lang="en-US" altLang="en-US" dirty="0">
                <a:latin typeface="Arial" panose="020B0604020202020204" pitchFamily="34" charset="0"/>
                <a:cs typeface="Arial" panose="020B0604020202020204" pitchFamily="34" charset="0"/>
              </a:rPr>
              <a:t>must  assist with the processing of complaints</a:t>
            </a:r>
          </a:p>
          <a:p>
            <a:pPr marL="628625" lvl="1" indent="-171425">
              <a:lnSpc>
                <a:spcPct val="80000"/>
              </a:lnSpc>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Refer</a:t>
            </a:r>
            <a:r>
              <a:rPr lang="en-US" altLang="en-US" baseline="0" dirty="0">
                <a:latin typeface="Arial" panose="020B0604020202020204" pitchFamily="34" charset="0"/>
                <a:cs typeface="Arial" panose="020B0604020202020204" pitchFamily="34" charset="0"/>
              </a:rPr>
              <a:t> individual to the And Justice For All Poster</a:t>
            </a:r>
          </a:p>
          <a:p>
            <a:pPr marL="628625" lvl="1" indent="-171425">
              <a:lnSpc>
                <a:spcPct val="80000"/>
              </a:lnSpc>
              <a:buFont typeface="Arial" panose="020B0604020202020204" pitchFamily="34" charset="0"/>
              <a:buChar char="•"/>
              <a:defRPr/>
            </a:pPr>
            <a:r>
              <a:rPr lang="en-US" altLang="en-US" baseline="0" dirty="0">
                <a:latin typeface="Arial" panose="020B0604020202020204" pitchFamily="34" charset="0"/>
                <a:cs typeface="Arial" panose="020B0604020202020204" pitchFamily="34" charset="0"/>
              </a:rPr>
              <a:t>Provide a complaint form (printed from USDA)</a:t>
            </a:r>
          </a:p>
          <a:p>
            <a:pPr marL="628625" lvl="1" indent="-171425">
              <a:lnSpc>
                <a:spcPct val="80000"/>
              </a:lnSpc>
              <a:buFont typeface="Arial" panose="020B0604020202020204" pitchFamily="34" charset="0"/>
              <a:buChar char="•"/>
              <a:defRPr/>
            </a:pPr>
            <a:r>
              <a:rPr lang="en-US" altLang="en-US" baseline="0" dirty="0">
                <a:latin typeface="Arial" panose="020B0604020202020204" pitchFamily="34" charset="0"/>
                <a:cs typeface="Arial" panose="020B0604020202020204" pitchFamily="34" charset="0"/>
              </a:rPr>
              <a:t>Provide the individual with a copy of the non discrimination statement</a:t>
            </a:r>
          </a:p>
          <a:p>
            <a:pPr marL="628625" lvl="1" indent="-171425">
              <a:lnSpc>
                <a:spcPct val="80000"/>
              </a:lnSpc>
              <a:buFont typeface="Arial" panose="020B0604020202020204" pitchFamily="34" charset="0"/>
              <a:buChar char="•"/>
              <a:defRPr/>
            </a:pPr>
            <a:r>
              <a:rPr lang="en-US" altLang="en-US" baseline="0" dirty="0">
                <a:latin typeface="Arial" panose="020B0604020202020204" pitchFamily="34" charset="0"/>
                <a:cs typeface="Arial" panose="020B0604020202020204" pitchFamily="34" charset="0"/>
              </a:rPr>
              <a:t>Help them fill out form if necessary</a:t>
            </a:r>
          </a:p>
          <a:p>
            <a:pPr marL="628625" lvl="1" indent="-171425">
              <a:lnSpc>
                <a:spcPct val="80000"/>
              </a:lnSpc>
              <a:buFont typeface="Arial" panose="020B0604020202020204" pitchFamily="34" charset="0"/>
              <a:buChar char="•"/>
              <a:defRPr/>
            </a:pPr>
            <a:r>
              <a:rPr lang="en-US" altLang="en-US" b="1" dirty="0">
                <a:latin typeface="Arial" panose="020B0604020202020204" pitchFamily="34" charset="0"/>
                <a:cs typeface="Arial" panose="020B0604020202020204" pitchFamily="34" charset="0"/>
              </a:rPr>
              <a:t>site must inform Food bank of known complaint</a:t>
            </a:r>
            <a:endParaRPr lang="en-US" altLang="en-US" baseline="0" dirty="0">
              <a:latin typeface="Arial" panose="020B0604020202020204" pitchFamily="34" charset="0"/>
              <a:cs typeface="Arial" panose="020B0604020202020204" pitchFamily="34" charset="0"/>
            </a:endParaRPr>
          </a:p>
          <a:p>
            <a:pPr marL="628625" lvl="1" indent="-171425">
              <a:lnSpc>
                <a:spcPct val="80000"/>
              </a:lnSpc>
              <a:buFont typeface="Arial" panose="020B0604020202020204" pitchFamily="34" charset="0"/>
              <a:buChar char="•"/>
              <a:defRPr/>
            </a:pPr>
            <a:endParaRPr lang="en-US" altLang="en-US" dirty="0">
              <a:latin typeface="Arial" panose="020B0604020202020204" pitchFamily="34" charset="0"/>
              <a:cs typeface="Arial" panose="020B0604020202020204" pitchFamily="34" charset="0"/>
            </a:endParaRPr>
          </a:p>
          <a:p>
            <a:pPr marL="628558" lvl="1" indent="-171425">
              <a:lnSpc>
                <a:spcPct val="80000"/>
              </a:lnSpc>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26</a:t>
            </a:fld>
            <a:endParaRPr lang="en-US"/>
          </a:p>
        </p:txBody>
      </p:sp>
    </p:spTree>
    <p:extLst>
      <p:ext uri="{BB962C8B-B14F-4D97-AF65-F5344CB8AC3E}">
        <p14:creationId xmlns:p14="http://schemas.microsoft.com/office/powerpoint/2010/main" val="4058054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ltLang="en-US" dirty="0">
                <a:latin typeface="Arial" panose="020B0604020202020204" pitchFamily="34" charset="0"/>
                <a:cs typeface="Arial" panose="020B0604020202020204" pitchFamily="34" charset="0"/>
              </a:rPr>
              <a:t>What is limited English Proficiency? (LEP)</a:t>
            </a:r>
          </a:p>
          <a:p>
            <a:pPr defTabSz="914266">
              <a:defRPr/>
            </a:pPr>
            <a:endParaRPr lang="en-US" altLang="en-US" dirty="0">
              <a:latin typeface="Arial" panose="020B0604020202020204" pitchFamily="34" charset="0"/>
              <a:cs typeface="Arial" panose="020B0604020202020204" pitchFamily="34" charset="0"/>
            </a:endParaRPr>
          </a:p>
          <a:p>
            <a:pPr defTabSz="914266">
              <a:defRPr/>
            </a:pPr>
            <a:r>
              <a:rPr lang="en-US" altLang="en-US" dirty="0">
                <a:latin typeface="Arial" panose="020B0604020202020204" pitchFamily="34" charset="0"/>
                <a:cs typeface="Arial" panose="020B0604020202020204" pitchFamily="34" charset="0"/>
              </a:rPr>
              <a:t>Individuals who do not speak English as their primary language and have a limited ability to read, speak, write or understand English.</a:t>
            </a:r>
          </a:p>
          <a:p>
            <a:pPr defTabSz="914266">
              <a:defRPr/>
            </a:pPr>
            <a:endParaRPr lang="en-US" altLang="en-US" dirty="0">
              <a:latin typeface="Arial" panose="020B0604020202020204" pitchFamily="34" charset="0"/>
              <a:cs typeface="Arial" panose="020B0604020202020204" pitchFamily="34" charset="0"/>
            </a:endParaRPr>
          </a:p>
          <a:p>
            <a:pPr defTabSz="914266">
              <a:defRPr/>
            </a:pPr>
            <a:r>
              <a:rPr lang="en-US" altLang="en-US" dirty="0">
                <a:latin typeface="Arial" panose="020B0604020202020204" pitchFamily="34" charset="0"/>
                <a:cs typeface="Arial" panose="020B0604020202020204" pitchFamily="34" charset="0"/>
              </a:rPr>
              <a:t>CSFP and TEFAP agencies must take reasonable steps to ensure meaningful access to their programs and activities by persons with limited English proficiency.</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27</a:t>
            </a:fld>
            <a:endParaRPr lang="en-US"/>
          </a:p>
        </p:txBody>
      </p:sp>
    </p:spTree>
    <p:extLst>
      <p:ext uri="{BB962C8B-B14F-4D97-AF65-F5344CB8AC3E}">
        <p14:creationId xmlns:p14="http://schemas.microsoft.com/office/powerpoint/2010/main" val="375941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defTabSz="930138"/>
            <a:r>
              <a:rPr lang="en-US" altLang="en-US" dirty="0">
                <a:latin typeface="Arial" panose="020B0604020202020204" pitchFamily="34" charset="0"/>
                <a:cs typeface="Arial" panose="020B0604020202020204" pitchFamily="34" charset="0"/>
              </a:rPr>
              <a:t>Food banks</a:t>
            </a:r>
            <a:r>
              <a:rPr lang="en-US" altLang="en-US" baseline="0" dirty="0">
                <a:latin typeface="Arial" panose="020B0604020202020204" pitchFamily="34" charset="0"/>
                <a:cs typeface="Arial" panose="020B0604020202020204" pitchFamily="34" charset="0"/>
              </a:rPr>
              <a:t> and distribution sites </a:t>
            </a:r>
            <a:r>
              <a:rPr lang="en-US" altLang="en-US" dirty="0">
                <a:latin typeface="Arial" panose="020B0604020202020204" pitchFamily="34" charset="0"/>
                <a:cs typeface="Arial" panose="020B0604020202020204" pitchFamily="34" charset="0"/>
              </a:rPr>
              <a:t>have a responsibility to take reasonable steps to ensure meaningful access to their program information and services by persons with (LEP.)</a:t>
            </a:r>
          </a:p>
          <a:p>
            <a:pPr defTabSz="930138"/>
            <a:endParaRPr lang="en-US" altLang="en-US" u="sng" dirty="0">
              <a:latin typeface="Arial" panose="020B0604020202020204" pitchFamily="34" charset="0"/>
              <a:cs typeface="Arial" panose="020B0604020202020204" pitchFamily="34" charset="0"/>
            </a:endParaRPr>
          </a:p>
          <a:p>
            <a:pPr defTabSz="930138"/>
            <a:r>
              <a:rPr lang="en-US" altLang="en-US" u="none" dirty="0">
                <a:latin typeface="Arial" panose="020B0604020202020204" pitchFamily="34" charset="0"/>
                <a:cs typeface="Arial" panose="020B0604020202020204" pitchFamily="34" charset="0"/>
              </a:rPr>
              <a:t>These services may include: </a:t>
            </a:r>
          </a:p>
          <a:p>
            <a:pPr marL="171425" indent="-171425" defTabSz="930138">
              <a:buFont typeface="Arial" panose="020B0604020202020204" pitchFamily="34" charset="0"/>
              <a:buChar char="•"/>
            </a:pPr>
            <a:r>
              <a:rPr lang="en-US" altLang="en-US" dirty="0">
                <a:latin typeface="Arial" panose="020B0604020202020204" pitchFamily="34" charset="0"/>
                <a:cs typeface="Arial" panose="020B0604020202020204" pitchFamily="34" charset="0"/>
              </a:rPr>
              <a:t>Providing interpreters and bilingual staff</a:t>
            </a:r>
          </a:p>
          <a:p>
            <a:pPr marL="171425" indent="-171425" defTabSz="930138">
              <a:buFont typeface="Arial" panose="020B0604020202020204" pitchFamily="34" charset="0"/>
              <a:buChar char="•"/>
            </a:pPr>
            <a:r>
              <a:rPr lang="en-US" altLang="en-US" dirty="0">
                <a:latin typeface="Arial" panose="020B0604020202020204" pitchFamily="34" charset="0"/>
                <a:cs typeface="Arial" panose="020B0604020202020204" pitchFamily="34" charset="0"/>
              </a:rPr>
              <a:t>And Providing printed materials in different languages</a:t>
            </a:r>
          </a:p>
          <a:p>
            <a:pPr marL="171425" indent="-171425" defTabSz="930138">
              <a:buFont typeface="Arial" panose="020B0604020202020204" pitchFamily="34" charset="0"/>
              <a:buChar char="•"/>
            </a:pPr>
            <a:r>
              <a:rPr lang="en-US" altLang="en-US" baseline="0" dirty="0">
                <a:latin typeface="Arial" panose="020B0604020202020204" pitchFamily="34" charset="0"/>
                <a:cs typeface="Arial" panose="020B0604020202020204" pitchFamily="34" charset="0"/>
              </a:rPr>
              <a:t>Could use printed materials with commonly used phrases.  </a:t>
            </a:r>
          </a:p>
          <a:p>
            <a:pPr marL="171425" indent="-171425" defTabSz="930138">
              <a:buFont typeface="Arial" panose="020B0604020202020204" pitchFamily="34" charset="0"/>
              <a:buChar char="•"/>
            </a:pPr>
            <a:endParaRPr lang="en-US" altLang="en-US" dirty="0">
              <a:latin typeface="Arial" panose="020B0604020202020204" pitchFamily="34" charset="0"/>
              <a:cs typeface="Arial" panose="020B0604020202020204" pitchFamily="34" charset="0"/>
            </a:endParaRPr>
          </a:p>
          <a:p>
            <a:pPr defTabSz="930138"/>
            <a:endParaRPr lang="en-US" altLang="en-US" dirty="0">
              <a:latin typeface="Arial" panose="020B0604020202020204" pitchFamily="34" charset="0"/>
              <a:cs typeface="Arial" panose="020B0604020202020204" pitchFamily="34" charset="0"/>
            </a:endParaRPr>
          </a:p>
          <a:p>
            <a:pPr defTabSz="914266">
              <a:defRPr/>
            </a:pPr>
            <a:r>
              <a:rPr lang="en-US" altLang="en-US" dirty="0">
                <a:latin typeface="Arial" panose="020B0604020202020204" pitchFamily="34" charset="0"/>
                <a:cs typeface="Arial" panose="020B0604020202020204" pitchFamily="34" charset="0"/>
              </a:rPr>
              <a:t>When are</a:t>
            </a:r>
            <a:r>
              <a:rPr lang="en-US" altLang="en-US" baseline="0" dirty="0">
                <a:latin typeface="Arial" panose="020B0604020202020204" pitchFamily="34" charset="0"/>
                <a:cs typeface="Arial" panose="020B0604020202020204" pitchFamily="34" charset="0"/>
              </a:rPr>
              <a:t> LEP services needed? </a:t>
            </a:r>
            <a:r>
              <a:rPr lang="en-US" altLang="en-US" dirty="0">
                <a:latin typeface="Arial" panose="020B0604020202020204" pitchFamily="34" charset="0"/>
                <a:cs typeface="Arial" panose="020B0604020202020204" pitchFamily="34" charset="0"/>
              </a:rPr>
              <a:t>The rule of thumb for determining if LEP services are needed is the more frequent the contact with the particular language group, the more likely services are needed. </a:t>
            </a:r>
          </a:p>
          <a:p>
            <a:pPr defTabSz="914266">
              <a:defRPr/>
            </a:pPr>
            <a:endParaRPr lang="en-US" altLang="en-US" dirty="0">
              <a:latin typeface="Arial" panose="020B0604020202020204" pitchFamily="34" charset="0"/>
              <a:cs typeface="Arial" panose="020B0604020202020204" pitchFamily="34" charset="0"/>
            </a:endParaRPr>
          </a:p>
          <a:p>
            <a:pPr defTabSz="914266">
              <a:defRPr/>
            </a:pPr>
            <a:r>
              <a:rPr lang="en-US" altLang="en-US" kern="0" dirty="0">
                <a:latin typeface="Arial" panose="020B0604020202020204" pitchFamily="34" charset="0"/>
                <a:cs typeface="Arial" panose="020B0604020202020204" pitchFamily="34" charset="0"/>
              </a:rPr>
              <a:t>An Example: If an LEP individual accesses a program on a</a:t>
            </a:r>
            <a:r>
              <a:rPr lang="en-US" altLang="en-US" kern="0" baseline="0" dirty="0">
                <a:latin typeface="Arial" panose="020B0604020202020204" pitchFamily="34" charset="0"/>
                <a:cs typeface="Arial" panose="020B0604020202020204" pitchFamily="34" charset="0"/>
              </a:rPr>
              <a:t> regular </a:t>
            </a:r>
            <a:r>
              <a:rPr lang="en-US" altLang="en-US" kern="0" dirty="0">
                <a:latin typeface="Arial" panose="020B0604020202020204" pitchFamily="34" charset="0"/>
                <a:cs typeface="Arial" panose="020B0604020202020204" pitchFamily="34" charset="0"/>
              </a:rPr>
              <a:t>basis, then the site has a greater duty</a:t>
            </a:r>
            <a:r>
              <a:rPr lang="en-US" altLang="en-US" kern="0" baseline="0" dirty="0">
                <a:latin typeface="Arial" panose="020B0604020202020204" pitchFamily="34" charset="0"/>
                <a:cs typeface="Arial" panose="020B0604020202020204" pitchFamily="34" charset="0"/>
              </a:rPr>
              <a:t> to provide increased solutions.</a:t>
            </a:r>
            <a:r>
              <a:rPr lang="en-US" altLang="en-US" kern="0" dirty="0">
                <a:latin typeface="Arial" panose="020B0604020202020204" pitchFamily="34" charset="0"/>
                <a:cs typeface="Arial" panose="020B0604020202020204" pitchFamily="34" charset="0"/>
              </a:rPr>
              <a:t> Less frequent contact with different language groups may warrant a different and less intensified solution.</a:t>
            </a:r>
            <a:endParaRPr lang="en-US" altLang="en-US" dirty="0">
              <a:latin typeface="Arial" panose="020B0604020202020204" pitchFamily="34" charset="0"/>
              <a:cs typeface="Arial" panose="020B0604020202020204" pitchFamily="34" charset="0"/>
            </a:endParaRPr>
          </a:p>
          <a:p>
            <a:pPr defTabSz="930138"/>
            <a:endParaRPr lang="en-US" altLang="en-US" dirty="0">
              <a:latin typeface="Arial" panose="020B0604020202020204" pitchFamily="34" charset="0"/>
              <a:cs typeface="Arial" panose="020B0604020202020204" pitchFamily="34" charset="0"/>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841" indent="-285708">
              <a:defRPr sz="1200">
                <a:solidFill>
                  <a:schemeClr val="tx1"/>
                </a:solidFill>
                <a:latin typeface="Calibri" pitchFamily="34" charset="0"/>
                <a:ea typeface="ＭＳ Ｐゴシック" pitchFamily="34" charset="-128"/>
              </a:defRPr>
            </a:lvl2pPr>
            <a:lvl3pPr marL="1142833" indent="-228567">
              <a:defRPr sz="1200">
                <a:solidFill>
                  <a:schemeClr val="tx1"/>
                </a:solidFill>
                <a:latin typeface="Calibri" pitchFamily="34" charset="0"/>
                <a:ea typeface="ＭＳ Ｐゴシック" pitchFamily="34" charset="-128"/>
              </a:defRPr>
            </a:lvl3pPr>
            <a:lvl4pPr marL="1599965" indent="-228567">
              <a:defRPr sz="1200">
                <a:solidFill>
                  <a:schemeClr val="tx1"/>
                </a:solidFill>
                <a:latin typeface="Calibri" pitchFamily="34" charset="0"/>
                <a:ea typeface="ＭＳ Ｐゴシック" pitchFamily="34" charset="-128"/>
              </a:defRPr>
            </a:lvl4pPr>
            <a:lvl5pPr marL="2057099" indent="-228567">
              <a:defRPr sz="1200">
                <a:solidFill>
                  <a:schemeClr val="tx1"/>
                </a:solidFill>
                <a:latin typeface="Calibri" pitchFamily="34" charset="0"/>
                <a:ea typeface="ＭＳ Ｐゴシック" pitchFamily="34" charset="-128"/>
              </a:defRPr>
            </a:lvl5pPr>
            <a:lvl6pPr marL="2514232"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364"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498"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630"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B8D13FF1-B513-4A67-B670-D01A619F0D9F}" type="slidenum">
              <a:rPr lang="en-US" altLang="en-US" smtClean="0">
                <a:latin typeface="Arial" pitchFamily="34" charset="0"/>
              </a:rPr>
              <a:pPr/>
              <a:t>28</a:t>
            </a:fld>
            <a:endParaRPr lang="en-US" altLang="en-US">
              <a:latin typeface="Arial" pitchFamily="34" charset="0"/>
            </a:endParaRPr>
          </a:p>
        </p:txBody>
      </p:sp>
    </p:spTree>
    <p:extLst>
      <p:ext uri="{BB962C8B-B14F-4D97-AF65-F5344CB8AC3E}">
        <p14:creationId xmlns:p14="http://schemas.microsoft.com/office/powerpoint/2010/main" val="272636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What is the American’s with Disabilities Act?</a:t>
            </a:r>
          </a:p>
          <a:p>
            <a:pPr marL="171425" indent="-171425">
              <a:buFont typeface="Arial" panose="020B0604020202020204" pitchFamily="34" charset="0"/>
              <a:buChar char="•"/>
            </a:pPr>
            <a:r>
              <a:rPr lang="en-US" altLang="en-US" dirty="0">
                <a:latin typeface="Arial" panose="020B0604020202020204" pitchFamily="34" charset="0"/>
                <a:cs typeface="Arial" panose="020B0604020202020204" pitchFamily="34" charset="0"/>
              </a:rPr>
              <a:t>Federal legislation that prohibits discrimination against people with disabilities.</a:t>
            </a:r>
          </a:p>
          <a:p>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Who is protected by ADA?</a:t>
            </a:r>
          </a:p>
          <a:p>
            <a:pPr marL="171425" indent="-171425">
              <a:buFont typeface="Arial" panose="020B0604020202020204" pitchFamily="34" charset="0"/>
              <a:buChar char="•"/>
            </a:pPr>
            <a:r>
              <a:rPr lang="en-US" altLang="en-US" dirty="0">
                <a:latin typeface="Arial" panose="020B0604020202020204" pitchFamily="34" charset="0"/>
                <a:cs typeface="Arial" panose="020B0604020202020204" pitchFamily="34" charset="0"/>
              </a:rPr>
              <a:t>individuals with disabilities..</a:t>
            </a: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841" indent="-285708">
              <a:defRPr sz="1200">
                <a:solidFill>
                  <a:schemeClr val="tx1"/>
                </a:solidFill>
                <a:latin typeface="Calibri" pitchFamily="34" charset="0"/>
                <a:ea typeface="ＭＳ Ｐゴシック" pitchFamily="34" charset="-128"/>
              </a:defRPr>
            </a:lvl2pPr>
            <a:lvl3pPr marL="1142833" indent="-228567">
              <a:defRPr sz="1200">
                <a:solidFill>
                  <a:schemeClr val="tx1"/>
                </a:solidFill>
                <a:latin typeface="Calibri" pitchFamily="34" charset="0"/>
                <a:ea typeface="ＭＳ Ｐゴシック" pitchFamily="34" charset="-128"/>
              </a:defRPr>
            </a:lvl3pPr>
            <a:lvl4pPr marL="1599965" indent="-228567">
              <a:defRPr sz="1200">
                <a:solidFill>
                  <a:schemeClr val="tx1"/>
                </a:solidFill>
                <a:latin typeface="Calibri" pitchFamily="34" charset="0"/>
                <a:ea typeface="ＭＳ Ｐゴシック" pitchFamily="34" charset="-128"/>
              </a:defRPr>
            </a:lvl4pPr>
            <a:lvl5pPr marL="2057099" indent="-228567">
              <a:defRPr sz="1200">
                <a:solidFill>
                  <a:schemeClr val="tx1"/>
                </a:solidFill>
                <a:latin typeface="Calibri" pitchFamily="34" charset="0"/>
                <a:ea typeface="ＭＳ Ｐゴシック" pitchFamily="34" charset="-128"/>
              </a:defRPr>
            </a:lvl5pPr>
            <a:lvl6pPr marL="2514232"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364"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498"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630"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0F70FD18-C75C-435E-88D5-DE69B446D79E}" type="slidenum">
              <a:rPr lang="en-US" altLang="en-US" smtClean="0">
                <a:latin typeface="Arial" pitchFamily="34" charset="0"/>
              </a:rPr>
              <a:pPr/>
              <a:t>29</a:t>
            </a:fld>
            <a:endParaRPr lang="en-US" altLang="en-US">
              <a:latin typeface="Arial" pitchFamily="34" charset="0"/>
            </a:endParaRPr>
          </a:p>
        </p:txBody>
      </p:sp>
    </p:spTree>
    <p:extLst>
      <p:ext uri="{BB962C8B-B14F-4D97-AF65-F5344CB8AC3E}">
        <p14:creationId xmlns:p14="http://schemas.microsoft.com/office/powerpoint/2010/main" val="781334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As a result of participating in this training, you will be able to: </a:t>
            </a:r>
          </a:p>
          <a:p>
            <a:endParaRPr lang="en-US" altLang="en-US" dirty="0">
              <a:latin typeface="Arial" panose="020B0604020202020204" pitchFamily="34" charset="0"/>
              <a:cs typeface="Arial" panose="020B0604020202020204" pitchFamily="34" charset="0"/>
            </a:endParaRPr>
          </a:p>
          <a:p>
            <a:pPr marL="171425" indent="-171425">
              <a:buFont typeface="Arial" panose="020B0604020202020204" pitchFamily="34" charset="0"/>
              <a:buChar char="•"/>
            </a:pPr>
            <a:r>
              <a:rPr lang="en-US" altLang="en-US" dirty="0">
                <a:latin typeface="Arial" panose="020B0604020202020204" pitchFamily="34" charset="0"/>
                <a:cs typeface="Arial" panose="020B0604020202020204" pitchFamily="34" charset="0"/>
              </a:rPr>
              <a:t>Recognize and prevent discrimination based on any of the protected classes.</a:t>
            </a:r>
          </a:p>
          <a:p>
            <a:pPr marL="171425" indent="-171425">
              <a:buFont typeface="Arial" panose="020B0604020202020204" pitchFamily="34" charset="0"/>
              <a:buChar char="•"/>
            </a:pPr>
            <a:r>
              <a:rPr lang="en-US" altLang="en-US" dirty="0">
                <a:latin typeface="Arial" panose="020B0604020202020204" pitchFamily="34" charset="0"/>
                <a:cs typeface="Arial" panose="020B0604020202020204" pitchFamily="34" charset="0"/>
              </a:rPr>
              <a:t>Understand civil rights compliance procedures.</a:t>
            </a:r>
          </a:p>
          <a:p>
            <a:pPr marL="171425" indent="-171425">
              <a:buFont typeface="Arial" panose="020B0604020202020204" pitchFamily="34" charset="0"/>
              <a:buChar char="•"/>
            </a:pPr>
            <a:r>
              <a:rPr lang="en-US" altLang="en-US" dirty="0">
                <a:latin typeface="Arial" panose="020B0604020202020204" pitchFamily="34" charset="0"/>
                <a:cs typeface="Arial" panose="020B0604020202020204" pitchFamily="34" charset="0"/>
              </a:rPr>
              <a:t>Identify the assistance requirements for people with Limited English Proficiency (LEP).</a:t>
            </a:r>
          </a:p>
          <a:p>
            <a:pPr marL="171425" indent="-171425">
              <a:buFont typeface="Arial" panose="020B0604020202020204" pitchFamily="34" charset="0"/>
              <a:buChar char="•"/>
            </a:pPr>
            <a:r>
              <a:rPr lang="en-US" altLang="en-US" dirty="0">
                <a:latin typeface="Arial" panose="020B0604020202020204" pitchFamily="34" charset="0"/>
                <a:cs typeface="Arial" panose="020B0604020202020204" pitchFamily="34" charset="0"/>
              </a:rPr>
              <a:t>Understand how to accommodate people with disabilities.</a:t>
            </a:r>
          </a:p>
          <a:p>
            <a:pPr marL="171425" indent="-171425">
              <a:buFont typeface="Arial" panose="020B0604020202020204" pitchFamily="34" charset="0"/>
              <a:buChar char="•"/>
            </a:pPr>
            <a:r>
              <a:rPr lang="en-US" altLang="en-US" dirty="0">
                <a:latin typeface="Arial" panose="020B0604020202020204" pitchFamily="34" charset="0"/>
                <a:cs typeface="Arial" panose="020B0604020202020204" pitchFamily="34" charset="0"/>
              </a:rPr>
              <a:t>And Finally understand the requirements for record keeping </a:t>
            </a:r>
          </a:p>
          <a:p>
            <a:endParaRPr lang="en-US" altLang="en-US" dirty="0">
              <a:latin typeface="Arial" panose="020B0604020202020204" pitchFamily="34" charset="0"/>
              <a:cs typeface="Arial" panose="020B0604020202020204" pitchFamily="34" charset="0"/>
            </a:endParaRPr>
          </a:p>
          <a:p>
            <a:endParaRPr lang="en-US" altLang="en-US" dirty="0">
              <a:latin typeface="Tahoma" pitchFamily="34" charset="0"/>
              <a:cs typeface="Tahoma" pitchFamily="34" charset="0"/>
            </a:endParaRPr>
          </a:p>
          <a:p>
            <a:endParaRPr lang="en-US" altLang="en-US" dirty="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841" indent="-285708">
              <a:defRPr sz="1200">
                <a:solidFill>
                  <a:schemeClr val="tx1"/>
                </a:solidFill>
                <a:latin typeface="Calibri" pitchFamily="34" charset="0"/>
                <a:ea typeface="ＭＳ Ｐゴシック" pitchFamily="34" charset="-128"/>
              </a:defRPr>
            </a:lvl2pPr>
            <a:lvl3pPr marL="1142833" indent="-228567">
              <a:defRPr sz="1200">
                <a:solidFill>
                  <a:schemeClr val="tx1"/>
                </a:solidFill>
                <a:latin typeface="Calibri" pitchFamily="34" charset="0"/>
                <a:ea typeface="ＭＳ Ｐゴシック" pitchFamily="34" charset="-128"/>
              </a:defRPr>
            </a:lvl3pPr>
            <a:lvl4pPr marL="1599965" indent="-228567">
              <a:defRPr sz="1200">
                <a:solidFill>
                  <a:schemeClr val="tx1"/>
                </a:solidFill>
                <a:latin typeface="Calibri" pitchFamily="34" charset="0"/>
                <a:ea typeface="ＭＳ Ｐゴシック" pitchFamily="34" charset="-128"/>
              </a:defRPr>
            </a:lvl4pPr>
            <a:lvl5pPr marL="2057099" indent="-228567">
              <a:defRPr sz="1200">
                <a:solidFill>
                  <a:schemeClr val="tx1"/>
                </a:solidFill>
                <a:latin typeface="Calibri" pitchFamily="34" charset="0"/>
                <a:ea typeface="ＭＳ Ｐゴシック" pitchFamily="34" charset="-128"/>
              </a:defRPr>
            </a:lvl5pPr>
            <a:lvl6pPr marL="2514232"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364"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498"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630"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9BE61A43-8C1D-4D1A-ACC5-8274C581CE19}" type="slidenum">
              <a:rPr lang="en-US" altLang="en-US" smtClean="0">
                <a:latin typeface="Arial" pitchFamily="34" charset="0"/>
              </a:rPr>
              <a:pPr/>
              <a:t>3</a:t>
            </a:fld>
            <a:endParaRPr lang="en-US" altLang="en-US">
              <a:latin typeface="Arial" pitchFamily="34" charset="0"/>
            </a:endParaRPr>
          </a:p>
        </p:txBody>
      </p:sp>
    </p:spTree>
    <p:extLst>
      <p:ext uri="{BB962C8B-B14F-4D97-AF65-F5344CB8AC3E}">
        <p14:creationId xmlns:p14="http://schemas.microsoft.com/office/powerpoint/2010/main" val="3132845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defTabSz="931637">
              <a:spcBef>
                <a:spcPct val="20000"/>
              </a:spcBef>
              <a:defRPr/>
            </a:pPr>
            <a:r>
              <a:rPr lang="en-US" b="1" dirty="0">
                <a:solidFill>
                  <a:prstClr val="black"/>
                </a:solidFill>
                <a:latin typeface="Arial" panose="020B0604020202020204" pitchFamily="34" charset="0"/>
                <a:cs typeface="Arial" panose="020B0604020202020204" pitchFamily="34" charset="0"/>
              </a:rPr>
              <a:t>What is a reasonable accommodation? </a:t>
            </a:r>
          </a:p>
          <a:p>
            <a:pPr defTabSz="931637">
              <a:spcBef>
                <a:spcPct val="20000"/>
              </a:spcBef>
              <a:defRPr/>
            </a:pPr>
            <a:endParaRPr lang="en-US" dirty="0">
              <a:solidFill>
                <a:prstClr val="black"/>
              </a:solidFill>
              <a:latin typeface="Arial" panose="020B0604020202020204" pitchFamily="34" charset="0"/>
              <a:cs typeface="Arial" panose="020B0604020202020204" pitchFamily="34" charset="0"/>
            </a:endParaRPr>
          </a:p>
          <a:p>
            <a:pPr defTabSz="931637">
              <a:spcBef>
                <a:spcPct val="20000"/>
              </a:spcBef>
              <a:defRPr/>
            </a:pPr>
            <a:r>
              <a:rPr lang="en-US" dirty="0">
                <a:solidFill>
                  <a:prstClr val="black"/>
                </a:solidFill>
                <a:latin typeface="Arial" panose="020B0604020202020204" pitchFamily="34" charset="0"/>
                <a:cs typeface="Arial" panose="020B0604020202020204" pitchFamily="34" charset="0"/>
              </a:rPr>
              <a:t>A modification or adjustment to enable individuals with disabilities to have equal access to benefits and privileges of a service or program such as:</a:t>
            </a:r>
          </a:p>
          <a:p>
            <a:pPr marL="171425" indent="-171425" defTabSz="931637">
              <a:spcBef>
                <a:spcPct val="2000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Changing existing facilities to make them accessible or usable</a:t>
            </a:r>
          </a:p>
          <a:p>
            <a:pPr marL="171425" indent="-171425" defTabSz="931637">
              <a:spcBef>
                <a:spcPct val="2000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Acquiring or modifying equipment</a:t>
            </a:r>
          </a:p>
          <a:p>
            <a:pPr marL="171425" indent="-171425" defTabSz="931637">
              <a:spcBef>
                <a:spcPct val="20000"/>
              </a:spcBef>
              <a:buFont typeface="Arial" panose="020B0604020202020204" pitchFamily="34" charset="0"/>
              <a:buChar char="•"/>
              <a:defRPr/>
            </a:pPr>
            <a:endParaRPr lang="en-US" dirty="0">
              <a:solidFill>
                <a:prstClr val="black"/>
              </a:solidFill>
              <a:latin typeface="Arial" panose="020B0604020202020204" pitchFamily="34" charset="0"/>
              <a:cs typeface="Arial" panose="020B0604020202020204" pitchFamily="34" charset="0"/>
            </a:endParaRPr>
          </a:p>
          <a:p>
            <a:pPr marL="171425" indent="-171425" defTabSz="931637">
              <a:spcBef>
                <a:spcPct val="2000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Some examples</a:t>
            </a:r>
            <a:r>
              <a:rPr lang="en-US" baseline="0" dirty="0">
                <a:solidFill>
                  <a:prstClr val="black"/>
                </a:solidFill>
                <a:latin typeface="Arial" panose="020B0604020202020204" pitchFamily="34" charset="0"/>
                <a:cs typeface="Arial" panose="020B0604020202020204" pitchFamily="34" charset="0"/>
              </a:rPr>
              <a:t> might be:</a:t>
            </a:r>
          </a:p>
          <a:p>
            <a:pPr marL="628625" lvl="1" indent="-171425" defTabSz="931637">
              <a:spcBef>
                <a:spcPct val="20000"/>
              </a:spcBef>
              <a:buFont typeface="Arial" panose="020B0604020202020204" pitchFamily="34" charset="0"/>
              <a:buChar char="•"/>
              <a:defRPr/>
            </a:pPr>
            <a:r>
              <a:rPr lang="en-US" baseline="0" dirty="0">
                <a:solidFill>
                  <a:prstClr val="black"/>
                </a:solidFill>
                <a:latin typeface="Arial" panose="020B0604020202020204" pitchFamily="34" charset="0"/>
                <a:cs typeface="Arial" panose="020B0604020202020204" pitchFamily="34" charset="0"/>
              </a:rPr>
              <a:t>Providing chairs, </a:t>
            </a:r>
          </a:p>
          <a:p>
            <a:pPr marL="628625" lvl="1" indent="-171425" defTabSz="931637">
              <a:spcBef>
                <a:spcPct val="20000"/>
              </a:spcBef>
              <a:buFont typeface="Arial" panose="020B0604020202020204" pitchFamily="34" charset="0"/>
              <a:buChar char="•"/>
              <a:defRPr/>
            </a:pPr>
            <a:r>
              <a:rPr lang="en-US" baseline="0" dirty="0">
                <a:solidFill>
                  <a:prstClr val="black"/>
                </a:solidFill>
                <a:latin typeface="Arial" panose="020B0604020202020204" pitchFamily="34" charset="0"/>
                <a:cs typeface="Arial" panose="020B0604020202020204" pitchFamily="34" charset="0"/>
              </a:rPr>
              <a:t>Giving out numbers and then calling them up when ready,</a:t>
            </a:r>
          </a:p>
          <a:p>
            <a:pPr marL="628625" lvl="1" indent="-171425" defTabSz="931637">
              <a:spcBef>
                <a:spcPct val="20000"/>
              </a:spcBef>
              <a:buFont typeface="Arial" panose="020B0604020202020204" pitchFamily="34" charset="0"/>
              <a:buChar char="•"/>
              <a:defRPr/>
            </a:pPr>
            <a:r>
              <a:rPr lang="en-US" baseline="0" dirty="0">
                <a:solidFill>
                  <a:prstClr val="black"/>
                </a:solidFill>
                <a:latin typeface="Arial" panose="020B0604020202020204" pitchFamily="34" charset="0"/>
                <a:cs typeface="Arial" panose="020B0604020202020204" pitchFamily="34" charset="0"/>
              </a:rPr>
              <a:t>Reminding them that an alternate can pick up for them </a:t>
            </a:r>
            <a:endParaRPr lang="en-US" dirty="0">
              <a:solidFill>
                <a:prstClr val="black"/>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Good communication is especially important because a reasonable accommodation doesn’t always mean that applicants/participants get exactly what they request.  The goal of a reasonable accommodation is to provide the same level of service to applicants/participants in an alternative way..</a:t>
            </a:r>
            <a:endParaRPr lang="en-US" dirty="0">
              <a:solidFill>
                <a:prstClr val="black"/>
              </a:solidFill>
              <a:latin typeface="Arial" panose="020B0604020202020204" pitchFamily="34" charset="0"/>
              <a:cs typeface="Arial" panose="020B0604020202020204" pitchFamily="34" charset="0"/>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841" indent="-285708">
              <a:defRPr sz="1200">
                <a:solidFill>
                  <a:schemeClr val="tx1"/>
                </a:solidFill>
                <a:latin typeface="Calibri" pitchFamily="34" charset="0"/>
                <a:ea typeface="ＭＳ Ｐゴシック" pitchFamily="34" charset="-128"/>
              </a:defRPr>
            </a:lvl2pPr>
            <a:lvl3pPr marL="1142833" indent="-228567">
              <a:defRPr sz="1200">
                <a:solidFill>
                  <a:schemeClr val="tx1"/>
                </a:solidFill>
                <a:latin typeface="Calibri" pitchFamily="34" charset="0"/>
                <a:ea typeface="ＭＳ Ｐゴシック" pitchFamily="34" charset="-128"/>
              </a:defRPr>
            </a:lvl3pPr>
            <a:lvl4pPr marL="1599965" indent="-228567">
              <a:defRPr sz="1200">
                <a:solidFill>
                  <a:schemeClr val="tx1"/>
                </a:solidFill>
                <a:latin typeface="Calibri" pitchFamily="34" charset="0"/>
                <a:ea typeface="ＭＳ Ｐゴシック" pitchFamily="34" charset="-128"/>
              </a:defRPr>
            </a:lvl4pPr>
            <a:lvl5pPr marL="2057099" indent="-228567">
              <a:defRPr sz="1200">
                <a:solidFill>
                  <a:schemeClr val="tx1"/>
                </a:solidFill>
                <a:latin typeface="Calibri" pitchFamily="34" charset="0"/>
                <a:ea typeface="ＭＳ Ｐゴシック" pitchFamily="34" charset="-128"/>
              </a:defRPr>
            </a:lvl5pPr>
            <a:lvl6pPr marL="2514232"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364"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498"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630"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527C06C1-99CA-41AB-8728-4DE137F4E4AD}" type="slidenum">
              <a:rPr lang="en-US" altLang="en-US" smtClean="0">
                <a:latin typeface="Arial" pitchFamily="34" charset="0"/>
              </a:rPr>
              <a:pPr/>
              <a:t>30</a:t>
            </a:fld>
            <a:endParaRPr lang="en-US" altLang="en-US">
              <a:latin typeface="Arial" pitchFamily="34" charset="0"/>
            </a:endParaRPr>
          </a:p>
        </p:txBody>
      </p:sp>
    </p:spTree>
    <p:extLst>
      <p:ext uri="{BB962C8B-B14F-4D97-AF65-F5344CB8AC3E}">
        <p14:creationId xmlns:p14="http://schemas.microsoft.com/office/powerpoint/2010/main" val="3818668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latin typeface="Arial" panose="020B0604020202020204" pitchFamily="34" charset="0"/>
                <a:cs typeface="Arial" panose="020B0604020202020204" pitchFamily="34" charset="0"/>
              </a:rPr>
              <a:t>Faith-based organizations </a:t>
            </a:r>
          </a:p>
          <a:p>
            <a:pPr marL="171450" indent="-171450">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Do not have to remove religious art, icons, scriptures or other religious symbols fro</a:t>
            </a:r>
            <a:r>
              <a:rPr lang="en-US" altLang="en-US" baseline="0" dirty="0">
                <a:latin typeface="Arial" panose="020B0604020202020204" pitchFamily="34" charset="0"/>
                <a:cs typeface="Arial" panose="020B0604020202020204" pitchFamily="34" charset="0"/>
              </a:rPr>
              <a:t>m their distribution sites</a:t>
            </a:r>
            <a:endParaRPr lang="en-US" altLang="en-US" dirty="0">
              <a:latin typeface="Arial" panose="020B0604020202020204" pitchFamily="34" charset="0"/>
              <a:cs typeface="Arial" panose="020B0604020202020204" pitchFamily="34" charset="0"/>
            </a:endParaRPr>
          </a:p>
          <a:p>
            <a:pPr marL="171425" indent="-171425">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CANNOT include or require prayer during food distribution</a:t>
            </a:r>
          </a:p>
          <a:p>
            <a:pPr marL="628625" lvl="1" indent="-171425">
              <a:buFont typeface="Arial" panose="020B0604020202020204" pitchFamily="34" charset="0"/>
              <a:buChar char="•"/>
              <a:defRPr/>
            </a:pPr>
            <a:r>
              <a:rPr lang="en-US" kern="0" dirty="0">
                <a:solidFill>
                  <a:srgbClr val="000000"/>
                </a:solidFill>
                <a:latin typeface="Arial"/>
              </a:rPr>
              <a:t>Prayer must occur at a different time and/or location than the food distribution </a:t>
            </a:r>
          </a:p>
          <a:p>
            <a:pPr marL="171425" indent="-171425" defTabSz="914266">
              <a:buFont typeface="Arial" panose="020B0604020202020204" pitchFamily="34" charset="0"/>
              <a:buChar char="•"/>
              <a:defRPr/>
            </a:pPr>
            <a:r>
              <a:rPr lang="en-US" altLang="en-US" dirty="0"/>
              <a:t>Faith-based organizations cannot use federal funds to preach their faith, support religious activities such as worship or religious instruction, or require applicants/participants to participate in their faith-related activities in order to receive program benefits.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QUESTION</a:t>
            </a:r>
            <a:r>
              <a:rPr lang="en-US" baseline="0" dirty="0">
                <a:latin typeface="Arial" panose="020B0604020202020204" pitchFamily="34" charset="0"/>
                <a:cs typeface="Arial" panose="020B0604020202020204" pitchFamily="34" charset="0"/>
              </a:rPr>
              <a:t> – SHOULD WE INCLUDE THE SIGNAGE REQUIRED THAT WE DISCUSS IN EFAP TRAINING</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31</a:t>
            </a:fld>
            <a:endParaRPr lang="en-US"/>
          </a:p>
        </p:txBody>
      </p:sp>
    </p:spTree>
    <p:extLst>
      <p:ext uri="{BB962C8B-B14F-4D97-AF65-F5344CB8AC3E}">
        <p14:creationId xmlns:p14="http://schemas.microsoft.com/office/powerpoint/2010/main" val="2730907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dirty="0">
                <a:latin typeface="Arial" panose="020B0604020202020204" pitchFamily="34" charset="0"/>
                <a:cs typeface="Arial" panose="020B0604020202020204" pitchFamily="34" charset="0"/>
              </a:rPr>
              <a:t>The State will review civil rights compliance during:</a:t>
            </a:r>
          </a:p>
          <a:p>
            <a:pPr marL="171425" indent="-171425" eaLnBrk="1" hangingPunct="1">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Administrative Reviews</a:t>
            </a:r>
          </a:p>
          <a:p>
            <a:pPr marL="171425" indent="-171425" eaLnBrk="1" hangingPunct="1">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Complaint Investigations </a:t>
            </a:r>
          </a:p>
          <a:p>
            <a:pPr marL="171425" indent="-171425" eaLnBrk="1" hangingPunct="1">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As</a:t>
            </a:r>
            <a:r>
              <a:rPr lang="en-US" altLang="en-US" baseline="0" dirty="0">
                <a:latin typeface="Arial" panose="020B0604020202020204" pitchFamily="34" charset="0"/>
                <a:cs typeface="Arial" panose="020B0604020202020204" pitchFamily="34" charset="0"/>
              </a:rPr>
              <a:t> Needed</a:t>
            </a:r>
            <a:endParaRPr lang="en-US" altLang="en-US" dirty="0">
              <a:latin typeface="Arial" panose="020B0604020202020204" pitchFamily="34" charset="0"/>
              <a:cs typeface="Arial" panose="020B0604020202020204" pitchFamily="34" charset="0"/>
            </a:endParaRPr>
          </a:p>
          <a:p>
            <a:pPr eaLnBrk="1" hangingPunct="1">
              <a:buFont typeface="Arial" panose="020B0604020202020204" pitchFamily="34" charset="0"/>
              <a:buNone/>
              <a:defRPr/>
            </a:pPr>
            <a:r>
              <a:rPr lang="en-US" alt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32</a:t>
            </a:fld>
            <a:endParaRPr lang="en-US"/>
          </a:p>
        </p:txBody>
      </p:sp>
    </p:spTree>
    <p:extLst>
      <p:ext uri="{BB962C8B-B14F-4D97-AF65-F5344CB8AC3E}">
        <p14:creationId xmlns:p14="http://schemas.microsoft.com/office/powerpoint/2010/main" val="2562901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dirty="0">
                <a:latin typeface="Arial" panose="020B0604020202020204" pitchFamily="34" charset="0"/>
                <a:cs typeface="Arial" panose="020B0604020202020204" pitchFamily="34" charset="0"/>
              </a:rPr>
              <a:t>The review will verify:</a:t>
            </a:r>
          </a:p>
          <a:p>
            <a:pPr marL="171425" indent="-171425" eaLnBrk="1" hangingPunct="1">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Availability of civil rights information</a:t>
            </a:r>
          </a:p>
          <a:p>
            <a:pPr marL="171425" indent="-171425" eaLnBrk="1" hangingPunct="1">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If the agency and</a:t>
            </a:r>
            <a:r>
              <a:rPr lang="en-US" altLang="en-US" baseline="0" dirty="0">
                <a:latin typeface="Arial" panose="020B0604020202020204" pitchFamily="34" charset="0"/>
                <a:cs typeface="Arial" panose="020B0604020202020204" pitchFamily="34" charset="0"/>
              </a:rPr>
              <a:t> site have</a:t>
            </a:r>
            <a:r>
              <a:rPr lang="en-US" altLang="en-US" dirty="0">
                <a:latin typeface="Arial" panose="020B0604020202020204" pitchFamily="34" charset="0"/>
                <a:cs typeface="Arial" panose="020B0604020202020204" pitchFamily="34" charset="0"/>
              </a:rPr>
              <a:t> complaint procedures in place</a:t>
            </a:r>
          </a:p>
          <a:p>
            <a:pPr marL="171425" indent="-171425" eaLnBrk="1" hangingPunct="1">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If the poster is displayed</a:t>
            </a:r>
          </a:p>
          <a:p>
            <a:pPr marL="171425" indent="-171425" eaLnBrk="1" hangingPunct="1">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And If the nondiscrimination statement is included on all program materials</a:t>
            </a:r>
          </a:p>
          <a:p>
            <a:pPr marL="171425" indent="-171425" eaLnBrk="1" hangingPunct="1">
              <a:buFont typeface="Arial" panose="020B0604020202020204" pitchFamily="34" charset="0"/>
              <a:buChar char="•"/>
              <a:defRPr/>
            </a:pPr>
            <a:r>
              <a:rPr lang="en-US" altLang="en-US" b="0" dirty="0">
                <a:latin typeface="Arial" panose="020B0604020202020204" pitchFamily="34" charset="0"/>
                <a:cs typeface="Arial" panose="020B0604020202020204" pitchFamily="34" charset="0"/>
              </a:rPr>
              <a:t>If materials are available in the appropriate language</a:t>
            </a:r>
          </a:p>
          <a:p>
            <a:pPr marL="171425" indent="-171425" eaLnBrk="1" hangingPunct="1">
              <a:buFont typeface="Arial" panose="020B0604020202020204" pitchFamily="34" charset="0"/>
              <a:buChar char="•"/>
              <a:defRPr/>
            </a:pPr>
            <a:r>
              <a:rPr lang="en-US" altLang="en-US" b="0" dirty="0">
                <a:latin typeface="Arial" panose="020B0604020202020204" pitchFamily="34" charset="0"/>
                <a:cs typeface="Arial" panose="020B0604020202020204" pitchFamily="34" charset="0"/>
              </a:rPr>
              <a:t>If the complaint procedures are properly followed</a:t>
            </a:r>
          </a:p>
          <a:p>
            <a:pPr marL="171425" indent="-171425" eaLnBrk="1" hangingPunct="1">
              <a:buFont typeface="Arial" panose="020B0604020202020204" pitchFamily="34" charset="0"/>
              <a:buChar char="•"/>
              <a:defRPr/>
            </a:pPr>
            <a:r>
              <a:rPr lang="en-US" altLang="en-US" b="0" dirty="0">
                <a:latin typeface="Arial" panose="020B0604020202020204" pitchFamily="34" charset="0"/>
                <a:cs typeface="Arial" panose="020B0604020202020204" pitchFamily="34" charset="0"/>
              </a:rPr>
              <a:t>If reasonable accommodations are provided to clients with disabilities</a:t>
            </a:r>
          </a:p>
          <a:p>
            <a:pPr marL="171425" indent="-171425" eaLnBrk="1" hangingPunct="1">
              <a:buFont typeface="Arial" panose="020B0604020202020204" pitchFamily="34" charset="0"/>
              <a:buChar char="•"/>
              <a:defRPr/>
            </a:pPr>
            <a:r>
              <a:rPr lang="en-US" altLang="en-US" b="0" dirty="0">
                <a:latin typeface="Arial" panose="020B0604020202020204" pitchFamily="34" charset="0"/>
                <a:cs typeface="Arial" panose="020B0604020202020204" pitchFamily="34" charset="0"/>
              </a:rPr>
              <a:t>And that Front</a:t>
            </a:r>
            <a:r>
              <a:rPr lang="en-US" altLang="en-US" b="0" baseline="0" dirty="0">
                <a:latin typeface="Arial" panose="020B0604020202020204" pitchFamily="34" charset="0"/>
                <a:cs typeface="Arial" panose="020B0604020202020204" pitchFamily="34" charset="0"/>
              </a:rPr>
              <a:t> line staff and Food Bank Program Staff are receiving annual training.</a:t>
            </a:r>
          </a:p>
          <a:p>
            <a:pPr marL="171425" indent="-171425" eaLnBrk="1" hangingPunct="1">
              <a:buFont typeface="Arial" panose="020B0604020202020204" pitchFamily="34" charset="0"/>
              <a:buChar char="•"/>
              <a:defRPr/>
            </a:pPr>
            <a:r>
              <a:rPr lang="en-US" altLang="en-US" b="0" baseline="0" dirty="0">
                <a:latin typeface="Arial" panose="020B0604020202020204" pitchFamily="34" charset="0"/>
                <a:cs typeface="Arial" panose="020B0604020202020204" pitchFamily="34" charset="0"/>
              </a:rPr>
              <a:t>Non front line staff are those that have infrequent contact with participants and require training every three years </a:t>
            </a:r>
            <a:endParaRPr lang="en-US" altLang="en-US" b="0" dirty="0">
              <a:latin typeface="Arial" panose="020B0604020202020204" pitchFamily="34" charset="0"/>
              <a:cs typeface="Arial" panose="020B0604020202020204" pitchFamily="34" charset="0"/>
            </a:endParaRPr>
          </a:p>
          <a:p>
            <a:pPr marL="171425" indent="-171425" eaLnBrk="1" hangingPunct="1">
              <a:buFont typeface="Arial" panose="020B0604020202020204" pitchFamily="34" charset="0"/>
              <a:buChar char="•"/>
              <a:defRPr/>
            </a:pPr>
            <a:endParaRPr lang="en-US" alt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33</a:t>
            </a:fld>
            <a:endParaRPr lang="en-US"/>
          </a:p>
        </p:txBody>
      </p:sp>
    </p:spTree>
    <p:extLst>
      <p:ext uri="{BB962C8B-B14F-4D97-AF65-F5344CB8AC3E}">
        <p14:creationId xmlns:p14="http://schemas.microsoft.com/office/powerpoint/2010/main" val="40479887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What is noncompliance?</a:t>
            </a:r>
          </a:p>
          <a:p>
            <a:pPr eaLnBrk="1" hangingPunct="1">
              <a:lnSpc>
                <a:spcPct val="90000"/>
              </a:lnSpc>
              <a:buFont typeface="Wingdings" panose="05000000000000000000" pitchFamily="2" charset="2"/>
              <a:buNone/>
            </a:pPr>
            <a:r>
              <a:rPr lang="en-US" dirty="0">
                <a:latin typeface="Arial" panose="020B0604020202020204" pitchFamily="34" charset="0"/>
                <a:cs typeface="Arial" panose="020B0604020202020204" pitchFamily="34" charset="0"/>
              </a:rPr>
              <a:t>A factual finding that any civil rights requirement, as provided by law, regulation, policy, instruction, or guidelines, is not being adhered to by a State agency, sub recipient agency, or local site.</a:t>
            </a:r>
          </a:p>
          <a:p>
            <a:pPr eaLnBrk="1" hangingPunct="1">
              <a:lnSpc>
                <a:spcPct val="90000"/>
              </a:lnSpc>
              <a:buFont typeface="Wingdings" panose="05000000000000000000" pitchFamily="2" charset="2"/>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a finding of noncompliance is found, steps must be taken immediately to obtain </a:t>
            </a:r>
            <a:r>
              <a:rPr lang="en-US" i="0" u="none" dirty="0">
                <a:latin typeface="Arial" panose="020B0604020202020204" pitchFamily="34" charset="0"/>
                <a:cs typeface="Arial" panose="020B0604020202020204" pitchFamily="34" charset="0"/>
              </a:rPr>
              <a:t>voluntary </a:t>
            </a:r>
            <a:r>
              <a:rPr lang="en-US" dirty="0">
                <a:latin typeface="Arial" panose="020B0604020202020204" pitchFamily="34" charset="0"/>
                <a:cs typeface="Arial" panose="020B0604020202020204" pitchFamily="34" charset="0"/>
              </a:rPr>
              <a:t>compliance.</a:t>
            </a:r>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34</a:t>
            </a:fld>
            <a:endParaRPr lang="en-US"/>
          </a:p>
        </p:txBody>
      </p:sp>
    </p:spTree>
    <p:extLst>
      <p:ext uri="{BB962C8B-B14F-4D97-AF65-F5344CB8AC3E}">
        <p14:creationId xmlns:p14="http://schemas.microsoft.com/office/powerpoint/2010/main" val="3437620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latin typeface="Arial" panose="020B0604020202020204" pitchFamily="34" charset="0"/>
                <a:cs typeface="Arial" panose="020B0604020202020204" pitchFamily="34" charset="0"/>
              </a:rPr>
              <a:t>Scenario:</a:t>
            </a:r>
            <a:r>
              <a:rPr lang="en-US" baseline="0" dirty="0">
                <a:latin typeface="Arial" panose="020B0604020202020204" pitchFamily="34" charset="0"/>
                <a:cs typeface="Arial" panose="020B0604020202020204" pitchFamily="34" charset="0"/>
              </a:rPr>
              <a:t> </a:t>
            </a:r>
            <a:br>
              <a:rPr lang="en-US" baseline="0" dirty="0">
                <a:latin typeface="Arial" panose="020B0604020202020204" pitchFamily="34" charset="0"/>
                <a:cs typeface="Arial" panose="020B0604020202020204" pitchFamily="34" charset="0"/>
              </a:rPr>
            </a:br>
            <a:r>
              <a:rPr lang="en-US" altLang="en-US" dirty="0"/>
              <a:t>A person in a wheelchair complains that the site where he was told to pick up his food package is not accessible to public transportation.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Question: </a:t>
            </a:r>
            <a:r>
              <a:rPr lang="en-US" altLang="en-US" dirty="0"/>
              <a:t>What steps could be taken in this situation?  How can this person be accommodated?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Answer:</a:t>
            </a:r>
            <a:r>
              <a:rPr lang="en-US" baseline="0" dirty="0">
                <a:latin typeface="Arial" panose="020B0604020202020204" pitchFamily="34" charset="0"/>
                <a:cs typeface="Arial" panose="020B0604020202020204" pitchFamily="34" charset="0"/>
              </a:rPr>
              <a:t>  Offer home delivery services options and appointing a proxy.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35</a:t>
            </a:fld>
            <a:endParaRPr lang="en-US"/>
          </a:p>
        </p:txBody>
      </p:sp>
    </p:spTree>
    <p:extLst>
      <p:ext uri="{BB962C8B-B14F-4D97-AF65-F5344CB8AC3E}">
        <p14:creationId xmlns:p14="http://schemas.microsoft.com/office/powerpoint/2010/main" val="2217556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261" eaLnBrk="1" fontAlgn="auto" hangingPunct="1">
              <a:spcBef>
                <a:spcPts val="0"/>
              </a:spcBef>
              <a:spcAft>
                <a:spcPts val="0"/>
              </a:spcAft>
              <a:defRPr/>
            </a:pPr>
            <a:r>
              <a:rPr lang="en-US" dirty="0"/>
              <a:t>A participant tries to speak with a volunteer at a CSFP or TEFAP distribution site in a language other than English, but the volunteer cannot understand the participant.  The participant leaves without being served.</a:t>
            </a:r>
          </a:p>
          <a:p>
            <a:pPr defTabSz="881261" eaLnBrk="1" fontAlgn="auto" hangingPunct="1">
              <a:spcBef>
                <a:spcPts val="0"/>
              </a:spcBef>
              <a:spcAft>
                <a:spcPts val="0"/>
              </a:spcAft>
              <a:defRPr/>
            </a:pPr>
            <a:endParaRPr lang="en-US" dirty="0"/>
          </a:p>
          <a:p>
            <a:pPr defTabSz="881261" eaLnBrk="1" fontAlgn="auto" hangingPunct="1">
              <a:spcBef>
                <a:spcPts val="0"/>
              </a:spcBef>
              <a:spcAft>
                <a:spcPts val="0"/>
              </a:spcAft>
              <a:defRPr/>
            </a:pPr>
            <a:r>
              <a:rPr lang="en-US" dirty="0"/>
              <a:t>Question:  How should that situation have been handled by the volunteer?</a:t>
            </a:r>
          </a:p>
          <a:p>
            <a:pPr defTabSz="881261"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defTabSz="881261" eaLnBrk="1" fontAlgn="auto" hangingPunct="1">
              <a:spcBef>
                <a:spcPts val="0"/>
              </a:spcBef>
              <a:spcAft>
                <a:spcPts val="0"/>
              </a:spcAft>
              <a:defRPr/>
            </a:pPr>
            <a:r>
              <a:rPr lang="en-US" dirty="0">
                <a:latin typeface="Arial" panose="020B0604020202020204" pitchFamily="34" charset="0"/>
                <a:cs typeface="Arial" panose="020B0604020202020204" pitchFamily="34" charset="0"/>
              </a:rPr>
              <a:t>Answer: </a:t>
            </a:r>
            <a:r>
              <a:rPr lang="en-US" baseline="0" dirty="0">
                <a:latin typeface="Arial" panose="020B0604020202020204" pitchFamily="34" charset="0"/>
                <a:cs typeface="Arial" panose="020B0604020202020204" pitchFamily="34" charset="0"/>
              </a:rPr>
              <a:t>Some agencies and sites have commonly used phrases printed on cards which are available</a:t>
            </a:r>
            <a:r>
              <a:rPr lang="en-US" dirty="0">
                <a:latin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10"/>
          </p:nvPr>
        </p:nvSpPr>
        <p:spPr/>
        <p:txBody>
          <a:bodyPr/>
          <a:lstStyle/>
          <a:p>
            <a:pPr defTabSz="914266" eaLnBrk="1" fontAlgn="auto" hangingPunct="1">
              <a:spcBef>
                <a:spcPts val="0"/>
              </a:spcBef>
              <a:spcAft>
                <a:spcPts val="0"/>
              </a:spcAft>
              <a:defRPr/>
            </a:pPr>
            <a:fld id="{367AF57D-2841-4FD0-BF2B-7AF86BE564A4}" type="slidenum">
              <a:rPr lang="en-US" sz="1800" kern="0">
                <a:solidFill>
                  <a:sysClr val="windowText" lastClr="000000"/>
                </a:solidFill>
              </a:rPr>
              <a:pPr defTabSz="914266" eaLnBrk="1" fontAlgn="auto" hangingPunct="1">
                <a:spcBef>
                  <a:spcPts val="0"/>
                </a:spcBef>
                <a:spcAft>
                  <a:spcPts val="0"/>
                </a:spcAft>
                <a:defRPr/>
              </a:pPr>
              <a:t>36</a:t>
            </a:fld>
            <a:endParaRPr lang="en-US" sz="1800" kern="0">
              <a:solidFill>
                <a:sysClr val="windowText" lastClr="000000"/>
              </a:solidFill>
            </a:endParaRPr>
          </a:p>
        </p:txBody>
      </p:sp>
    </p:spTree>
    <p:extLst>
      <p:ext uri="{BB962C8B-B14F-4D97-AF65-F5344CB8AC3E}">
        <p14:creationId xmlns:p14="http://schemas.microsoft.com/office/powerpoint/2010/main" val="19670916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A reviewer from the State visits a CSFP or TEFAP distribution site and sees the </a:t>
            </a:r>
            <a:r>
              <a:rPr lang="en-US" i="1" dirty="0"/>
              <a:t>And Justice For All </a:t>
            </a:r>
            <a:r>
              <a:rPr lang="en-US" dirty="0"/>
              <a:t>poster displayed in the manager’s office, which is located in an area that is off limits to program applicants and participants.</a:t>
            </a:r>
          </a:p>
          <a:p>
            <a:endParaRPr lang="en-US" dirty="0">
              <a:latin typeface="Arial" panose="020B0604020202020204" pitchFamily="34" charset="0"/>
              <a:cs typeface="Arial" panose="020B0604020202020204" pitchFamily="34" charset="0"/>
            </a:endParaRPr>
          </a:p>
          <a:p>
            <a:pPr defTabSz="914266">
              <a:defRPr/>
            </a:pPr>
            <a:r>
              <a:rPr lang="en-US" dirty="0"/>
              <a:t>Question:  Is this a Civil Rights violation?  Why or why not?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Answer:  Yes, this is</a:t>
            </a:r>
            <a:r>
              <a:rPr lang="en-US" baseline="0" dirty="0">
                <a:latin typeface="Arial" panose="020B0604020202020204" pitchFamily="34" charset="0"/>
                <a:cs typeface="Arial" panose="020B0604020202020204" pitchFamily="34" charset="0"/>
              </a:rPr>
              <a:t> a Civil Rights violation.  Per regulations, the “And Justice For All” poster must be prominently located where program applicants and participants can view it.  This is because the poster advises applicants and participants on how to file a complaint of discrimination if they wish to do so.  </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defTabSz="914266" eaLnBrk="1" fontAlgn="auto" hangingPunct="1">
              <a:spcBef>
                <a:spcPts val="0"/>
              </a:spcBef>
              <a:spcAft>
                <a:spcPts val="0"/>
              </a:spcAft>
              <a:defRPr/>
            </a:pPr>
            <a:fld id="{367AF57D-2841-4FD0-BF2B-7AF86BE564A4}" type="slidenum">
              <a:rPr lang="en-US" sz="1800" kern="0">
                <a:solidFill>
                  <a:sysClr val="windowText" lastClr="000000"/>
                </a:solidFill>
              </a:rPr>
              <a:pPr defTabSz="914266" eaLnBrk="1" fontAlgn="auto" hangingPunct="1">
                <a:spcBef>
                  <a:spcPts val="0"/>
                </a:spcBef>
                <a:spcAft>
                  <a:spcPts val="0"/>
                </a:spcAft>
                <a:defRPr/>
              </a:pPr>
              <a:t>37</a:t>
            </a:fld>
            <a:endParaRPr lang="en-US" sz="1800" kern="0">
              <a:solidFill>
                <a:sysClr val="windowText" lastClr="000000"/>
              </a:solidFill>
            </a:endParaRPr>
          </a:p>
        </p:txBody>
      </p:sp>
    </p:spTree>
    <p:extLst>
      <p:ext uri="{BB962C8B-B14F-4D97-AF65-F5344CB8AC3E}">
        <p14:creationId xmlns:p14="http://schemas.microsoft.com/office/powerpoint/2010/main" val="3122356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38</a:t>
            </a:fld>
            <a:endParaRPr lang="en-US"/>
          </a:p>
        </p:txBody>
      </p:sp>
    </p:spTree>
    <p:extLst>
      <p:ext uri="{BB962C8B-B14F-4D97-AF65-F5344CB8AC3E}">
        <p14:creationId xmlns:p14="http://schemas.microsoft.com/office/powerpoint/2010/main" val="4293307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Congratulations!</a:t>
            </a:r>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ea typeface="ヒラギノ角ゴ Pro W3"/>
                <a:cs typeface="Arial" panose="020B0604020202020204" pitchFamily="34" charset="0"/>
              </a:rPr>
              <a:t>This concludes our annual civil rights training for today.  I would like to thank  you for attending this mandatory training.</a:t>
            </a:r>
          </a:p>
          <a:p>
            <a:endParaRPr lang="en-US" dirty="0"/>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39</a:t>
            </a:fld>
            <a:endParaRPr lang="en-US"/>
          </a:p>
        </p:txBody>
      </p:sp>
    </p:spTree>
    <p:extLst>
      <p:ext uri="{BB962C8B-B14F-4D97-AF65-F5344CB8AC3E}">
        <p14:creationId xmlns:p14="http://schemas.microsoft.com/office/powerpoint/2010/main" val="2172906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panose="020B0604020202020204" pitchFamily="34" charset="0"/>
                <a:cs typeface="Arial" panose="020B0604020202020204" pitchFamily="34" charset="0"/>
              </a:rPr>
              <a:t>What are Civil Rights?  </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The rights of individuals to receive equal treatment</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To be free from unfair treatment </a:t>
            </a:r>
            <a:r>
              <a:rPr lang="en-US" altLang="en-US" dirty="0">
                <a:latin typeface="Arial" panose="020B0604020202020204" pitchFamily="34" charset="0"/>
                <a:cs typeface="Arial" panose="020B0604020202020204" pitchFamily="34" charset="0"/>
              </a:rPr>
              <a:t>based on certain legally protected classes.</a:t>
            </a:r>
          </a:p>
          <a:p>
            <a:endParaRPr lang="en-US" alt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Civil</a:t>
            </a:r>
            <a:r>
              <a:rPr lang="en-US" altLang="en-US" baseline="0" dirty="0">
                <a:latin typeface="Arial" panose="020B0604020202020204" pitchFamily="34" charset="0"/>
                <a:cs typeface="Arial" panose="020B0604020202020204" pitchFamily="34" charset="0"/>
              </a:rPr>
              <a:t> Rights are the rights of personal liberty </a:t>
            </a:r>
          </a:p>
          <a:p>
            <a:pPr marL="171450" indent="-171450">
              <a:buFont typeface="Arial" panose="020B0604020202020204" pitchFamily="34" charset="0"/>
              <a:buChar char="•"/>
            </a:pPr>
            <a:r>
              <a:rPr lang="en-US" altLang="en-US" baseline="0" dirty="0">
                <a:latin typeface="Arial" panose="020B0604020202020204" pitchFamily="34" charset="0"/>
                <a:cs typeface="Arial" panose="020B0604020202020204" pitchFamily="34" charset="0"/>
              </a:rPr>
              <a:t>guaranteed to US citizens by the 13</a:t>
            </a:r>
            <a:r>
              <a:rPr lang="en-US" altLang="en-US" baseline="30000" dirty="0">
                <a:latin typeface="Arial" panose="020B0604020202020204" pitchFamily="34" charset="0"/>
                <a:cs typeface="Arial" panose="020B0604020202020204" pitchFamily="34" charset="0"/>
              </a:rPr>
              <a:t>th</a:t>
            </a:r>
            <a:r>
              <a:rPr lang="en-US" altLang="en-US" baseline="0" dirty="0">
                <a:latin typeface="Arial" panose="020B0604020202020204" pitchFamily="34" charset="0"/>
                <a:cs typeface="Arial" panose="020B0604020202020204" pitchFamily="34" charset="0"/>
              </a:rPr>
              <a:t> and 14</a:t>
            </a:r>
            <a:r>
              <a:rPr lang="en-US" altLang="en-US" baseline="30000" dirty="0">
                <a:latin typeface="Arial" panose="020B0604020202020204" pitchFamily="34" charset="0"/>
                <a:cs typeface="Arial" panose="020B0604020202020204" pitchFamily="34" charset="0"/>
              </a:rPr>
              <a:t>th</a:t>
            </a:r>
            <a:r>
              <a:rPr lang="en-US" altLang="en-US" baseline="0" dirty="0">
                <a:latin typeface="Arial" panose="020B0604020202020204" pitchFamily="34" charset="0"/>
                <a:cs typeface="Arial" panose="020B0604020202020204" pitchFamily="34" charset="0"/>
              </a:rPr>
              <a:t> Amendments of the Constitution and Acts of Congress.  </a:t>
            </a:r>
            <a:endParaRPr lang="en-US" altLang="en-US" dirty="0">
              <a:latin typeface="Arial" panose="020B0604020202020204" pitchFamily="34" charset="0"/>
              <a:cs typeface="Arial" panose="020B0604020202020204" pitchFamily="34" charset="0"/>
            </a:endParaRP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841" indent="-285708">
              <a:defRPr sz="1200">
                <a:solidFill>
                  <a:schemeClr val="tx1"/>
                </a:solidFill>
                <a:latin typeface="Calibri" pitchFamily="34" charset="0"/>
                <a:ea typeface="ＭＳ Ｐゴシック" pitchFamily="34" charset="-128"/>
              </a:defRPr>
            </a:lvl2pPr>
            <a:lvl3pPr marL="1142833" indent="-228567">
              <a:defRPr sz="1200">
                <a:solidFill>
                  <a:schemeClr val="tx1"/>
                </a:solidFill>
                <a:latin typeface="Calibri" pitchFamily="34" charset="0"/>
                <a:ea typeface="ＭＳ Ｐゴシック" pitchFamily="34" charset="-128"/>
              </a:defRPr>
            </a:lvl3pPr>
            <a:lvl4pPr marL="1599965" indent="-228567">
              <a:defRPr sz="1200">
                <a:solidFill>
                  <a:schemeClr val="tx1"/>
                </a:solidFill>
                <a:latin typeface="Calibri" pitchFamily="34" charset="0"/>
                <a:ea typeface="ＭＳ Ｐゴシック" pitchFamily="34" charset="-128"/>
              </a:defRPr>
            </a:lvl4pPr>
            <a:lvl5pPr marL="2057099" indent="-228567">
              <a:defRPr sz="1200">
                <a:solidFill>
                  <a:schemeClr val="tx1"/>
                </a:solidFill>
                <a:latin typeface="Calibri" pitchFamily="34" charset="0"/>
                <a:ea typeface="ＭＳ Ｐゴシック" pitchFamily="34" charset="-128"/>
              </a:defRPr>
            </a:lvl5pPr>
            <a:lvl6pPr marL="2514232"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364"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498"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630"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3C3D38B6-49C4-414B-B51D-4DA36DA77A12}" type="slidenum">
              <a:rPr lang="en-US" altLang="en-US" smtClean="0">
                <a:latin typeface="Arial" pitchFamily="34" charset="0"/>
              </a:rPr>
              <a:pPr/>
              <a:t>4</a:t>
            </a:fld>
            <a:endParaRPr lang="en-US" altLang="en-US">
              <a:latin typeface="Arial" pitchFamily="34" charset="0"/>
            </a:endParaRPr>
          </a:p>
        </p:txBody>
      </p:sp>
    </p:spTree>
    <p:extLst>
      <p:ext uri="{BB962C8B-B14F-4D97-AF65-F5344CB8AC3E}">
        <p14:creationId xmlns:p14="http://schemas.microsoft.com/office/powerpoint/2010/main" val="6999919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ヒラギノ角ゴ Pro W3"/>
                <a:cs typeface="Arial" panose="020B0604020202020204" pitchFamily="34" charset="0"/>
              </a:rPr>
              <a:t>Once you complete</a:t>
            </a:r>
            <a:r>
              <a:rPr lang="en-US" altLang="en-US" baseline="0" dirty="0">
                <a:latin typeface="Arial" panose="020B0604020202020204" pitchFamily="34" charset="0"/>
                <a:ea typeface="ヒラギノ角ゴ Pro W3"/>
                <a:cs typeface="Arial" panose="020B0604020202020204" pitchFamily="34" charset="0"/>
              </a:rPr>
              <a:t> the Civil Rights training, you MUST PROVIDE a copy of this certificate to the Food Bank. Go back to the CA </a:t>
            </a:r>
            <a:r>
              <a:rPr lang="en-US" altLang="en-US" baseline="0" dirty="0" err="1">
                <a:latin typeface="Arial" panose="020B0604020202020204" pitchFamily="34" charset="0"/>
                <a:ea typeface="ヒラギノ角ゴ Pro W3"/>
                <a:cs typeface="Arial" panose="020B0604020202020204" pitchFamily="34" charset="0"/>
              </a:rPr>
              <a:t>Dept</a:t>
            </a:r>
            <a:r>
              <a:rPr lang="en-US" altLang="en-US" baseline="0" dirty="0">
                <a:latin typeface="Arial" panose="020B0604020202020204" pitchFamily="34" charset="0"/>
                <a:ea typeface="ヒラギノ角ゴ Pro W3"/>
                <a:cs typeface="Arial" panose="020B0604020202020204" pitchFamily="34" charset="0"/>
              </a:rPr>
              <a:t> of Social Services website and print a copy of this certificate. Give the certificate to the Food Bank and the Food Bank must  keep the certificate on file for 3 years plus the current year. </a:t>
            </a:r>
          </a:p>
          <a:p>
            <a:r>
              <a:rPr lang="en-US" altLang="en-US" baseline="0" dirty="0">
                <a:latin typeface="Arial" panose="020B0604020202020204" pitchFamily="34" charset="0"/>
                <a:ea typeface="ヒラギノ角ゴ Pro W3"/>
                <a:cs typeface="Arial" panose="020B0604020202020204" pitchFamily="34"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http://www.cdss.ca.gov/inforesources/EFAP/Policies-and-Notices</a:t>
            </a:r>
          </a:p>
          <a:p>
            <a:endParaRPr lang="en-US" altLang="en-US" baseline="0" dirty="0">
              <a:latin typeface="Arial" panose="020B0604020202020204" pitchFamily="34" charset="0"/>
              <a:ea typeface="ヒラギノ角ゴ Pro W3"/>
              <a:cs typeface="Arial" panose="020B0604020202020204" pitchFamily="34" charset="0"/>
            </a:endParaRPr>
          </a:p>
          <a:p>
            <a:pPr defTabSz="914266">
              <a:defRPr/>
            </a:pPr>
            <a:r>
              <a:rPr lang="en-US" altLang="en-US" dirty="0">
                <a:latin typeface="Arial" panose="020B0604020202020204" pitchFamily="34" charset="0"/>
                <a:ea typeface="ヒラギノ角ゴ Pro W3"/>
                <a:cs typeface="Arial" panose="020B0604020202020204" pitchFamily="34" charset="0"/>
              </a:rPr>
              <a:t>Again, thank you and have a great day.</a:t>
            </a:r>
          </a:p>
          <a:p>
            <a:endParaRPr lang="en-US" dirty="0"/>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40</a:t>
            </a:fld>
            <a:endParaRPr lang="en-US"/>
          </a:p>
        </p:txBody>
      </p:sp>
    </p:spTree>
    <p:extLst>
      <p:ext uri="{BB962C8B-B14F-4D97-AF65-F5344CB8AC3E}">
        <p14:creationId xmlns:p14="http://schemas.microsoft.com/office/powerpoint/2010/main" val="232799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Why</a:t>
            </a:r>
            <a:r>
              <a:rPr lang="en-US" altLang="en-US" b="1" baseline="0" dirty="0">
                <a:latin typeface="Arial" panose="020B0604020202020204" pitchFamily="34" charset="0"/>
                <a:cs typeface="Arial" panose="020B0604020202020204" pitchFamily="34" charset="0"/>
              </a:rPr>
              <a:t> is this Training Required</a:t>
            </a:r>
          </a:p>
          <a:p>
            <a:endParaRPr lang="en-US" altLang="en-US" b="1"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TEFAP and CSFP receive federal funding from the United States Department of Agriculture (USDA). </a:t>
            </a:r>
          </a:p>
          <a:p>
            <a:pPr marL="628650" lvl="1"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Therefore  required to demonstrate compliance with federal civil rights requirements. </a:t>
            </a:r>
          </a:p>
          <a:p>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How Often should training be offered?</a:t>
            </a:r>
            <a:r>
              <a:rPr lang="en-US" altLang="en-US" b="1" baseline="0" dirty="0">
                <a:latin typeface="Arial" panose="020B0604020202020204" pitchFamily="34" charset="0"/>
                <a:cs typeface="Arial" panose="020B0604020202020204" pitchFamily="34" charset="0"/>
              </a:rPr>
              <a:t> </a:t>
            </a:r>
            <a:endParaRPr lang="en-US" alt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Annually </a:t>
            </a:r>
          </a:p>
          <a:p>
            <a:pPr marL="171450" indent="-171450">
              <a:buFont typeface="Arial" panose="020B0604020202020204" pitchFamily="34" charset="0"/>
              <a:buChar char="•"/>
            </a:pPr>
            <a:endParaRPr lang="en-US" alt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altLang="en-US" b="1" u="sng" dirty="0">
                <a:latin typeface="Arial" panose="020B0604020202020204" pitchFamily="34" charset="0"/>
                <a:cs typeface="Arial" panose="020B0604020202020204" pitchFamily="34" charset="0"/>
              </a:rPr>
              <a:t>New</a:t>
            </a:r>
            <a:r>
              <a:rPr lang="en-US" altLang="en-US" b="1" u="sng" baseline="0" dirty="0">
                <a:latin typeface="Arial" panose="020B0604020202020204" pitchFamily="34" charset="0"/>
                <a:cs typeface="Arial" panose="020B0604020202020204" pitchFamily="34" charset="0"/>
              </a:rPr>
              <a:t> </a:t>
            </a:r>
            <a:r>
              <a:rPr lang="en-US" altLang="en-US" b="1" u="sng" dirty="0">
                <a:latin typeface="Arial" panose="020B0604020202020204" pitchFamily="34" charset="0"/>
                <a:cs typeface="Arial" panose="020B0604020202020204" pitchFamily="34" charset="0"/>
              </a:rPr>
              <a:t>Process effective</a:t>
            </a:r>
            <a:r>
              <a:rPr lang="en-US" altLang="en-US" b="1" u="sng" baseline="0" dirty="0">
                <a:latin typeface="Arial" panose="020B0604020202020204" pitchFamily="34" charset="0"/>
                <a:cs typeface="Arial" panose="020B0604020202020204" pitchFamily="34" charset="0"/>
              </a:rPr>
              <a:t> 2018</a:t>
            </a:r>
            <a:endParaRPr lang="en-US" altLang="en-US" b="1" u="sng"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Food Banks Must create a system for responding to client complaints on the basis of perceived or actual discrimination.</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*Completion of this training meets these obligations.</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841" indent="-285708">
              <a:defRPr sz="1200">
                <a:solidFill>
                  <a:schemeClr val="tx1"/>
                </a:solidFill>
                <a:latin typeface="Calibri" pitchFamily="34" charset="0"/>
                <a:ea typeface="ＭＳ Ｐゴシック" pitchFamily="34" charset="-128"/>
              </a:defRPr>
            </a:lvl2pPr>
            <a:lvl3pPr marL="1142833" indent="-228567">
              <a:defRPr sz="1200">
                <a:solidFill>
                  <a:schemeClr val="tx1"/>
                </a:solidFill>
                <a:latin typeface="Calibri" pitchFamily="34" charset="0"/>
                <a:ea typeface="ＭＳ Ｐゴシック" pitchFamily="34" charset="-128"/>
              </a:defRPr>
            </a:lvl3pPr>
            <a:lvl4pPr marL="1599965" indent="-228567">
              <a:defRPr sz="1200">
                <a:solidFill>
                  <a:schemeClr val="tx1"/>
                </a:solidFill>
                <a:latin typeface="Calibri" pitchFamily="34" charset="0"/>
                <a:ea typeface="ＭＳ Ｐゴシック" pitchFamily="34" charset="-128"/>
              </a:defRPr>
            </a:lvl4pPr>
            <a:lvl5pPr marL="2057099" indent="-228567">
              <a:defRPr sz="1200">
                <a:solidFill>
                  <a:schemeClr val="tx1"/>
                </a:solidFill>
                <a:latin typeface="Calibri" pitchFamily="34" charset="0"/>
                <a:ea typeface="ＭＳ Ｐゴシック" pitchFamily="34" charset="-128"/>
              </a:defRPr>
            </a:lvl5pPr>
            <a:lvl6pPr marL="2514232"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364"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498"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630"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30C60654-71F4-422D-9E8A-7162AB3769AD}" type="slidenum">
              <a:rPr lang="en-US" altLang="en-US" smtClean="0">
                <a:latin typeface="Arial" pitchFamily="34" charset="0"/>
              </a:rPr>
              <a:pPr/>
              <a:t>5</a:t>
            </a:fld>
            <a:endParaRPr lang="en-US" altLang="en-US">
              <a:latin typeface="Arial" pitchFamily="34" charset="0"/>
            </a:endParaRPr>
          </a:p>
        </p:txBody>
      </p:sp>
    </p:spTree>
    <p:extLst>
      <p:ext uri="{BB962C8B-B14F-4D97-AF65-F5344CB8AC3E}">
        <p14:creationId xmlns:p14="http://schemas.microsoft.com/office/powerpoint/2010/main" val="2157953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xfrm>
            <a:off x="457200" y="4267200"/>
            <a:ext cx="60198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171425" indent="-171425">
              <a:buFont typeface="Arial" panose="020B0604020202020204" pitchFamily="34" charset="0"/>
              <a:buChar char="•"/>
            </a:pPr>
            <a:r>
              <a:rPr lang="en-US" altLang="en-US" b="1" dirty="0">
                <a:latin typeface="Arial" panose="020B0604020202020204" pitchFamily="34" charset="0"/>
                <a:cs typeface="Arial" panose="020B0604020202020204" pitchFamily="34" charset="0"/>
              </a:rPr>
              <a:t>The Civil Rights Act of 1964</a:t>
            </a:r>
          </a:p>
          <a:p>
            <a:pPr marL="628625" lvl="1" indent="-171425">
              <a:buFont typeface="Arial" panose="020B0604020202020204" pitchFamily="34" charset="0"/>
              <a:buChar char="•"/>
            </a:pPr>
            <a:r>
              <a:rPr lang="en-US" altLang="en-US" dirty="0">
                <a:latin typeface="Arial" panose="020B0604020202020204" pitchFamily="34" charset="0"/>
                <a:cs typeface="Arial" panose="020B0604020202020204" pitchFamily="34" charset="0"/>
              </a:rPr>
              <a:t>Made it illegal to discriminate on the basis of </a:t>
            </a:r>
            <a:r>
              <a:rPr lang="en-US" altLang="en-US" u="sng" dirty="0">
                <a:latin typeface="Arial" panose="020B0604020202020204" pitchFamily="34" charset="0"/>
                <a:cs typeface="Arial" panose="020B0604020202020204" pitchFamily="34" charset="0"/>
              </a:rPr>
              <a:t>race, color, religion, sex or national origin</a:t>
            </a:r>
          </a:p>
          <a:p>
            <a:pPr marL="171425" indent="-171425">
              <a:buFont typeface="Arial" panose="020B0604020202020204" pitchFamily="34" charset="0"/>
              <a:buChar char="•"/>
            </a:pPr>
            <a:r>
              <a:rPr lang="en-US" altLang="en-US" b="1" dirty="0">
                <a:latin typeface="Arial" panose="020B0604020202020204" pitchFamily="34" charset="0"/>
                <a:cs typeface="Arial" panose="020B0604020202020204" pitchFamily="34" charset="0"/>
              </a:rPr>
              <a:t>The Civil Rights Act of 1968 </a:t>
            </a:r>
          </a:p>
          <a:p>
            <a:pPr marL="628625" lvl="1" indent="-171425">
              <a:buFont typeface="Arial" panose="020B0604020202020204" pitchFamily="34" charset="0"/>
              <a:buChar char="•"/>
            </a:pPr>
            <a:r>
              <a:rPr lang="en-US" altLang="en-US" dirty="0">
                <a:latin typeface="Arial" panose="020B0604020202020204" pitchFamily="34" charset="0"/>
                <a:cs typeface="Arial" panose="020B0604020202020204" pitchFamily="34" charset="0"/>
              </a:rPr>
              <a:t>provided equal housing opportunities regardless of </a:t>
            </a:r>
            <a:r>
              <a:rPr lang="en-US" altLang="en-US" u="sng" dirty="0">
                <a:latin typeface="Arial" panose="020B0604020202020204" pitchFamily="34" charset="0"/>
                <a:cs typeface="Arial" panose="020B0604020202020204" pitchFamily="34" charset="0"/>
              </a:rPr>
              <a:t>race, color, religion, sex, disability, familial status, or national origin.</a:t>
            </a:r>
          </a:p>
          <a:p>
            <a:pPr marL="171425" indent="-171425">
              <a:buFont typeface="Arial" panose="020B0604020202020204" pitchFamily="34" charset="0"/>
              <a:buChar char="•"/>
            </a:pPr>
            <a:r>
              <a:rPr lang="en-US" b="1" dirty="0">
                <a:latin typeface="Arial" panose="020B0604020202020204" pitchFamily="34" charset="0"/>
                <a:cs typeface="Arial" panose="020B0604020202020204" pitchFamily="34" charset="0"/>
              </a:rPr>
              <a:t>The Americans with Disability Act (ADA) </a:t>
            </a:r>
          </a:p>
          <a:p>
            <a:pPr marL="628625" lvl="1" indent="-171425">
              <a:buFont typeface="Arial" panose="020B0604020202020204" pitchFamily="34" charset="0"/>
              <a:buChar char="•"/>
            </a:pPr>
            <a:r>
              <a:rPr lang="en-US" dirty="0">
                <a:latin typeface="Arial" panose="020B0604020202020204" pitchFamily="34" charset="0"/>
                <a:cs typeface="Arial" panose="020B0604020202020204" pitchFamily="34" charset="0"/>
              </a:rPr>
              <a:t>prohibits discrimination against individuals with </a:t>
            </a:r>
            <a:r>
              <a:rPr lang="en-US" u="sng" dirty="0">
                <a:latin typeface="Arial" panose="020B0604020202020204" pitchFamily="34" charset="0"/>
                <a:cs typeface="Arial" panose="020B0604020202020204" pitchFamily="34" charset="0"/>
              </a:rPr>
              <a:t>disabilities i</a:t>
            </a:r>
            <a:r>
              <a:rPr lang="en-US" dirty="0">
                <a:latin typeface="Arial" panose="020B0604020202020204" pitchFamily="34" charset="0"/>
                <a:cs typeface="Arial" panose="020B0604020202020204" pitchFamily="34" charset="0"/>
              </a:rPr>
              <a:t>n all areas of public life.  </a:t>
            </a:r>
            <a:endParaRPr lang="en-US" altLang="en-US" dirty="0">
              <a:latin typeface="Arial" panose="020B0604020202020204" pitchFamily="34" charset="0"/>
              <a:cs typeface="Arial" panose="020B0604020202020204" pitchFamily="34" charset="0"/>
            </a:endParaRPr>
          </a:p>
          <a:p>
            <a:pPr marL="171425" indent="-171425">
              <a:buFont typeface="Arial" panose="020B0604020202020204" pitchFamily="34" charset="0"/>
              <a:buChar char="•"/>
            </a:pPr>
            <a:r>
              <a:rPr lang="en-US" b="1" dirty="0">
                <a:latin typeface="Arial" panose="020B0604020202020204" pitchFamily="34" charset="0"/>
                <a:cs typeface="Arial" panose="020B0604020202020204" pitchFamily="34" charset="0"/>
              </a:rPr>
              <a:t>Section 504 and 508 of the Rehabilitation Act</a:t>
            </a:r>
          </a:p>
          <a:p>
            <a:pPr marL="628625" lvl="1" indent="-171425">
              <a:buFont typeface="Arial" panose="020B0604020202020204" pitchFamily="34" charset="0"/>
              <a:buChar char="•"/>
            </a:pPr>
            <a:r>
              <a:rPr lang="en-US" dirty="0">
                <a:latin typeface="Arial" panose="020B0604020202020204" pitchFamily="34" charset="0"/>
                <a:cs typeface="Arial" panose="020B0604020202020204" pitchFamily="34" charset="0"/>
              </a:rPr>
              <a:t>Offers protection to people with disabilities </a:t>
            </a:r>
          </a:p>
          <a:p>
            <a:pPr marL="628625" lvl="1" indent="-171425">
              <a:buFont typeface="Arial" panose="020B0604020202020204" pitchFamily="34" charset="0"/>
              <a:buChar char="•"/>
            </a:pPr>
            <a:r>
              <a:rPr lang="en-US" dirty="0">
                <a:latin typeface="Arial" panose="020B0604020202020204" pitchFamily="34" charset="0"/>
                <a:cs typeface="Arial" panose="020B0604020202020204" pitchFamily="34" charset="0"/>
              </a:rPr>
              <a:t>Requires that Federal agencies make </a:t>
            </a:r>
            <a:r>
              <a:rPr lang="en-US" u="sng" dirty="0">
                <a:latin typeface="Arial" panose="020B0604020202020204" pitchFamily="34" charset="0"/>
                <a:cs typeface="Arial" panose="020B0604020202020204" pitchFamily="34" charset="0"/>
              </a:rPr>
              <a:t>their electronic and information technology accessible </a:t>
            </a:r>
            <a:r>
              <a:rPr lang="en-US" dirty="0">
                <a:latin typeface="Arial" panose="020B0604020202020204" pitchFamily="34" charset="0"/>
                <a:cs typeface="Arial" panose="020B0604020202020204" pitchFamily="34" charset="0"/>
              </a:rPr>
              <a:t>to people with disabilities</a:t>
            </a:r>
          </a:p>
          <a:p>
            <a:pPr marL="171425" indent="-171425">
              <a:buFont typeface="Arial" panose="020B0604020202020204" pitchFamily="34" charset="0"/>
              <a:buChar char="•"/>
            </a:pPr>
            <a:r>
              <a:rPr lang="en-US" b="1" dirty="0">
                <a:latin typeface="Arial" panose="020B0604020202020204" pitchFamily="34" charset="0"/>
                <a:cs typeface="Arial" panose="020B0604020202020204" pitchFamily="34" charset="0"/>
              </a:rPr>
              <a:t>Title IX of the Education Amendments Act of 1972 </a:t>
            </a:r>
          </a:p>
          <a:p>
            <a:pPr marL="628625" lvl="1" indent="-171425">
              <a:buFont typeface="Arial" panose="020B0604020202020204" pitchFamily="34" charset="0"/>
              <a:buChar char="•"/>
            </a:pPr>
            <a:r>
              <a:rPr lang="en-US" dirty="0">
                <a:latin typeface="Arial" panose="020B0604020202020204" pitchFamily="34" charset="0"/>
                <a:cs typeface="Arial" panose="020B0604020202020204" pitchFamily="34" charset="0"/>
              </a:rPr>
              <a:t>prohibits discrimination based on </a:t>
            </a:r>
            <a:r>
              <a:rPr lang="en-US" u="sng" dirty="0">
                <a:latin typeface="Arial" panose="020B0604020202020204" pitchFamily="34" charset="0"/>
                <a:cs typeface="Arial" panose="020B0604020202020204" pitchFamily="34" charset="0"/>
              </a:rPr>
              <a:t>sex  </a:t>
            </a:r>
            <a:r>
              <a:rPr lang="en-US" dirty="0">
                <a:latin typeface="Arial" panose="020B0604020202020204" pitchFamily="34" charset="0"/>
                <a:cs typeface="Arial" panose="020B0604020202020204" pitchFamily="34" charset="0"/>
              </a:rPr>
              <a:t>under any education program</a:t>
            </a:r>
          </a:p>
          <a:p>
            <a:pPr marL="171425" indent="-171425">
              <a:buFont typeface="Arial" panose="020B0604020202020204" pitchFamily="34" charset="0"/>
              <a:buChar char="•"/>
            </a:pPr>
            <a:r>
              <a:rPr lang="en-US" b="1" dirty="0">
                <a:latin typeface="Arial" panose="020B0604020202020204" pitchFamily="34" charset="0"/>
                <a:cs typeface="Arial" panose="020B0604020202020204" pitchFamily="34" charset="0"/>
              </a:rPr>
              <a:t>The Age Discrimination Act of 1975 </a:t>
            </a:r>
          </a:p>
          <a:p>
            <a:pPr marL="628625" lvl="1" indent="-171425">
              <a:buFont typeface="Arial" panose="020B0604020202020204" pitchFamily="34" charset="0"/>
              <a:buChar char="•"/>
            </a:pPr>
            <a:r>
              <a:rPr lang="en-US" dirty="0">
                <a:latin typeface="Arial" panose="020B0604020202020204" pitchFamily="34" charset="0"/>
                <a:cs typeface="Arial" panose="020B0604020202020204" pitchFamily="34" charset="0"/>
              </a:rPr>
              <a:t>prohibits discrimination based on </a:t>
            </a:r>
            <a:r>
              <a:rPr lang="en-US" u="sng" dirty="0">
                <a:latin typeface="Arial" panose="020B0604020202020204" pitchFamily="34" charset="0"/>
                <a:cs typeface="Arial" panose="020B0604020202020204" pitchFamily="34" charset="0"/>
              </a:rPr>
              <a:t>age</a:t>
            </a:r>
          </a:p>
          <a:p>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841" indent="-285708">
              <a:defRPr sz="1200">
                <a:solidFill>
                  <a:schemeClr val="tx1"/>
                </a:solidFill>
                <a:latin typeface="Calibri" pitchFamily="34" charset="0"/>
                <a:ea typeface="ＭＳ Ｐゴシック" pitchFamily="34" charset="-128"/>
              </a:defRPr>
            </a:lvl2pPr>
            <a:lvl3pPr marL="1142833" indent="-228567">
              <a:defRPr sz="1200">
                <a:solidFill>
                  <a:schemeClr val="tx1"/>
                </a:solidFill>
                <a:latin typeface="Calibri" pitchFamily="34" charset="0"/>
                <a:ea typeface="ＭＳ Ｐゴシック" pitchFamily="34" charset="-128"/>
              </a:defRPr>
            </a:lvl3pPr>
            <a:lvl4pPr marL="1599965" indent="-228567">
              <a:defRPr sz="1200">
                <a:solidFill>
                  <a:schemeClr val="tx1"/>
                </a:solidFill>
                <a:latin typeface="Calibri" pitchFamily="34" charset="0"/>
                <a:ea typeface="ＭＳ Ｐゴシック" pitchFamily="34" charset="-128"/>
              </a:defRPr>
            </a:lvl4pPr>
            <a:lvl5pPr marL="2057099" indent="-228567">
              <a:defRPr sz="1200">
                <a:solidFill>
                  <a:schemeClr val="tx1"/>
                </a:solidFill>
                <a:latin typeface="Calibri" pitchFamily="34" charset="0"/>
                <a:ea typeface="ＭＳ Ｐゴシック" pitchFamily="34" charset="-128"/>
              </a:defRPr>
            </a:lvl5pPr>
            <a:lvl6pPr marL="2514232"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364"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498"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630"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347A828D-23B1-4633-AFE0-9614821FECB2}" type="slidenum">
              <a:rPr lang="en-US" altLang="en-US" smtClean="0">
                <a:latin typeface="Arial" pitchFamily="34" charset="0"/>
              </a:rPr>
              <a:pPr/>
              <a:t>6</a:t>
            </a:fld>
            <a:endParaRPr lang="en-US" altLang="en-US">
              <a:latin typeface="Arial" pitchFamily="34" charset="0"/>
            </a:endParaRPr>
          </a:p>
        </p:txBody>
      </p:sp>
    </p:spTree>
    <p:extLst>
      <p:ext uri="{BB962C8B-B14F-4D97-AF65-F5344CB8AC3E}">
        <p14:creationId xmlns:p14="http://schemas.microsoft.com/office/powerpoint/2010/main" val="365040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is discrimination?</a:t>
            </a:r>
          </a:p>
          <a:p>
            <a:endParaRPr lang="en-US" dirty="0">
              <a:latin typeface="Arial" panose="020B0604020202020204" pitchFamily="34" charset="0"/>
              <a:cs typeface="Arial" panose="020B0604020202020204" pitchFamily="34" charset="0"/>
            </a:endParaRPr>
          </a:p>
          <a:p>
            <a:pPr marL="0" indent="0" defTabSz="914266">
              <a:buFont typeface="Arial" panose="020B0604020202020204" pitchFamily="34" charset="0"/>
              <a:buNone/>
              <a:defRPr/>
            </a:pPr>
            <a:r>
              <a:rPr lang="en-US" altLang="en-US" dirty="0"/>
              <a:t>The Different treatment of one person or a group of persons from others; </a:t>
            </a:r>
          </a:p>
          <a:p>
            <a:pPr marL="628650" lvl="1" indent="-171450" defTabSz="914266">
              <a:buFont typeface="Arial" panose="020B0604020202020204" pitchFamily="34" charset="0"/>
              <a:buChar char="•"/>
              <a:defRPr/>
            </a:pPr>
            <a:r>
              <a:rPr lang="en-US" altLang="en-US" dirty="0"/>
              <a:t>intentionally, </a:t>
            </a:r>
          </a:p>
          <a:p>
            <a:pPr marL="628650" lvl="1" indent="-171450" defTabSz="914266">
              <a:buFont typeface="Arial" panose="020B0604020202020204" pitchFamily="34" charset="0"/>
              <a:buChar char="•"/>
              <a:defRPr/>
            </a:pPr>
            <a:r>
              <a:rPr lang="en-US" altLang="en-US" dirty="0"/>
              <a:t>by neglect, </a:t>
            </a:r>
          </a:p>
          <a:p>
            <a:pPr marL="628650" lvl="1" indent="-171450" defTabSz="914266">
              <a:buFont typeface="Arial" panose="020B0604020202020204" pitchFamily="34" charset="0"/>
              <a:buChar char="•"/>
              <a:defRPr/>
            </a:pPr>
            <a:r>
              <a:rPr lang="en-US" altLang="en-US" dirty="0"/>
              <a:t>or by the actions or lack of actions based on the protected classes.</a:t>
            </a:r>
          </a:p>
          <a:p>
            <a:pPr marL="171450" lvl="0" indent="-171450" defTabSz="914266">
              <a:buFont typeface="Arial" panose="020B0604020202020204" pitchFamily="34" charset="0"/>
              <a:buChar char="•"/>
              <a:defRPr/>
            </a:pPr>
            <a:endParaRPr lang="en-US" dirty="0"/>
          </a:p>
          <a:p>
            <a:pPr marL="0" lvl="0" indent="0" defTabSz="914266">
              <a:buFont typeface="Arial" panose="020B0604020202020204" pitchFamily="34" charset="0"/>
              <a:buNone/>
              <a:defRPr/>
            </a:pPr>
            <a:r>
              <a:rPr lang="en-US" b="1" dirty="0"/>
              <a:t>Example</a:t>
            </a:r>
            <a:r>
              <a:rPr lang="en-US" b="1" baseline="0" dirty="0"/>
              <a:t> of Discrimination</a:t>
            </a:r>
          </a:p>
          <a:p>
            <a:pPr marL="0" lvl="0" indent="0" defTabSz="914266">
              <a:buFont typeface="Arial" panose="020B0604020202020204" pitchFamily="34" charset="0"/>
              <a:buNone/>
              <a:defRPr/>
            </a:pPr>
            <a:endParaRPr lang="en-US" b="1" baseline="0" dirty="0"/>
          </a:p>
          <a:p>
            <a:pPr marL="0" lvl="0" indent="0" defTabSz="914266">
              <a:buFont typeface="Arial" panose="020B0604020202020204" pitchFamily="34" charset="0"/>
              <a:buNone/>
              <a:defRPr/>
            </a:pPr>
            <a:r>
              <a:rPr lang="en-US" b="0" baseline="0" dirty="0"/>
              <a:t>A Russian lady comes in to </a:t>
            </a:r>
            <a:r>
              <a:rPr lang="en-US" b="0" baseline="0"/>
              <a:t>receive food  </a:t>
            </a:r>
            <a:r>
              <a:rPr lang="en-US" b="0" baseline="0" dirty="0"/>
              <a:t>and the volunteer sends them to the back of the line simply because she is Russian. </a:t>
            </a:r>
            <a:r>
              <a:rPr lang="en-US" b="1" baseline="0" dirty="0"/>
              <a:t> </a:t>
            </a:r>
            <a:endParaRPr lang="en-US" b="1" dirty="0"/>
          </a:p>
          <a:p>
            <a:endParaRPr 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7</a:t>
            </a:fld>
            <a:endParaRPr lang="en-US"/>
          </a:p>
        </p:txBody>
      </p:sp>
    </p:spTree>
    <p:extLst>
      <p:ext uri="{BB962C8B-B14F-4D97-AF65-F5344CB8AC3E}">
        <p14:creationId xmlns:p14="http://schemas.microsoft.com/office/powerpoint/2010/main" val="37571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buFont typeface="Wingdings" pitchFamily="2" charset="2"/>
              <a:buNone/>
            </a:pPr>
            <a:r>
              <a:rPr lang="en-US" altLang="en-US" b="1" u="none" dirty="0">
                <a:latin typeface="Arial" panose="020B0604020202020204" pitchFamily="34" charset="0"/>
                <a:cs typeface="Arial" panose="020B0604020202020204" pitchFamily="34" charset="0"/>
              </a:rPr>
              <a:t>What</a:t>
            </a:r>
            <a:r>
              <a:rPr lang="en-US" altLang="en-US" b="1" u="none" baseline="0" dirty="0">
                <a:latin typeface="Arial" panose="020B0604020202020204" pitchFamily="34" charset="0"/>
                <a:cs typeface="Arial" panose="020B0604020202020204" pitchFamily="34" charset="0"/>
              </a:rPr>
              <a:t> are the protected classes for this program?</a:t>
            </a:r>
          </a:p>
          <a:p>
            <a:pPr>
              <a:buFont typeface="Wingdings" pitchFamily="2" charset="2"/>
              <a:buNone/>
            </a:pPr>
            <a:endParaRPr lang="en-US" altLang="en-US" u="none" dirty="0">
              <a:latin typeface="Arial" panose="020B0604020202020204" pitchFamily="34" charset="0"/>
              <a:cs typeface="Arial" panose="020B0604020202020204" pitchFamily="34" charset="0"/>
            </a:endParaRPr>
          </a:p>
          <a:p>
            <a:pPr>
              <a:buFont typeface="Wingdings" pitchFamily="2" charset="2"/>
              <a:buNone/>
            </a:pPr>
            <a:r>
              <a:rPr lang="en-US" altLang="en-US" u="sng" dirty="0">
                <a:latin typeface="Arial" panose="020B0604020202020204" pitchFamily="34" charset="0"/>
                <a:cs typeface="Arial" panose="020B0604020202020204" pitchFamily="34" charset="0"/>
              </a:rPr>
              <a:t>There are 6 federally</a:t>
            </a:r>
            <a:r>
              <a:rPr lang="en-US" altLang="en-US" u="sng" baseline="0" dirty="0">
                <a:latin typeface="Arial" panose="020B0604020202020204" pitchFamily="34" charset="0"/>
                <a:cs typeface="Arial" panose="020B0604020202020204" pitchFamily="34" charset="0"/>
              </a:rPr>
              <a:t> protected classes </a:t>
            </a:r>
            <a:r>
              <a:rPr lang="en-US" altLang="en-US" u="none" baseline="0" dirty="0">
                <a:latin typeface="Arial" panose="020B0604020202020204" pitchFamily="34" charset="0"/>
                <a:cs typeface="Arial" panose="020B0604020202020204" pitchFamily="34" charset="0"/>
              </a:rPr>
              <a:t> with</a:t>
            </a:r>
            <a:r>
              <a:rPr lang="en-US" altLang="en-US" baseline="0" dirty="0">
                <a:latin typeface="Arial" panose="020B0604020202020204" pitchFamily="34" charset="0"/>
                <a:cs typeface="Arial" panose="020B0604020202020204" pitchFamily="34" charset="0"/>
              </a:rPr>
              <a:t>in the CSFP and TEFAP programs.  </a:t>
            </a:r>
          </a:p>
          <a:p>
            <a:pPr>
              <a:buFont typeface="Wingdings" pitchFamily="2" charset="2"/>
              <a:buNone/>
            </a:pPr>
            <a:endParaRPr lang="en-US" altLang="en-US" baseline="0" dirty="0">
              <a:latin typeface="Arial" panose="020B0604020202020204" pitchFamily="34" charset="0"/>
              <a:cs typeface="Arial" panose="020B0604020202020204" pitchFamily="34" charset="0"/>
            </a:endParaRPr>
          </a:p>
          <a:p>
            <a:pPr>
              <a:buFont typeface="Wingdings" pitchFamily="2" charset="2"/>
              <a:buNone/>
            </a:pPr>
            <a:r>
              <a:rPr lang="en-US" altLang="en-US" dirty="0">
                <a:latin typeface="Arial" panose="020B0604020202020204" pitchFamily="34" charset="0"/>
                <a:cs typeface="Arial" panose="020B0604020202020204" pitchFamily="34" charset="0"/>
              </a:rPr>
              <a:t>Discrimination is prohibited against any program applicant or participant based on:</a:t>
            </a:r>
          </a:p>
          <a:p>
            <a:pPr marL="171425" indent="-171425" eaLnBrk="1" hangingPunct="1">
              <a:spcBef>
                <a:spcPct val="0"/>
              </a:spcBef>
              <a:buFont typeface="Arial" panose="020B0604020202020204" pitchFamily="34" charset="0"/>
              <a:buChar char="•"/>
            </a:pPr>
            <a:r>
              <a:rPr lang="en-US" altLang="en-US" kern="0" dirty="0">
                <a:latin typeface="Arial" panose="020B0604020202020204" pitchFamily="34" charset="0"/>
                <a:cs typeface="Arial" panose="020B0604020202020204" pitchFamily="34" charset="0"/>
              </a:rPr>
              <a:t>Race </a:t>
            </a:r>
          </a:p>
          <a:p>
            <a:pPr marL="171425" indent="-171425" eaLnBrk="1" hangingPunct="1">
              <a:spcBef>
                <a:spcPct val="0"/>
              </a:spcBef>
              <a:buFont typeface="Arial" panose="020B0604020202020204" pitchFamily="34" charset="0"/>
              <a:buChar char="•"/>
            </a:pPr>
            <a:r>
              <a:rPr lang="en-US" altLang="en-US" kern="0" dirty="0">
                <a:latin typeface="Arial" panose="020B0604020202020204" pitchFamily="34" charset="0"/>
                <a:cs typeface="Arial" panose="020B0604020202020204" pitchFamily="34" charset="0"/>
              </a:rPr>
              <a:t>Color </a:t>
            </a:r>
          </a:p>
          <a:p>
            <a:pPr marL="171425" indent="-171425" eaLnBrk="1" hangingPunct="1">
              <a:spcBef>
                <a:spcPct val="0"/>
              </a:spcBef>
              <a:buFont typeface="Arial" panose="020B0604020202020204" pitchFamily="34" charset="0"/>
              <a:buChar char="•"/>
            </a:pPr>
            <a:r>
              <a:rPr lang="en-US" altLang="en-US" kern="0" dirty="0">
                <a:latin typeface="Arial" panose="020B0604020202020204" pitchFamily="34" charset="0"/>
                <a:cs typeface="Arial" panose="020B0604020202020204" pitchFamily="34" charset="0"/>
              </a:rPr>
              <a:t>Age</a:t>
            </a:r>
          </a:p>
          <a:p>
            <a:pPr marL="171425" indent="-171425" eaLnBrk="1" hangingPunct="1">
              <a:spcBef>
                <a:spcPct val="0"/>
              </a:spcBef>
              <a:buFont typeface="Arial" panose="020B0604020202020204" pitchFamily="34" charset="0"/>
              <a:buChar char="•"/>
            </a:pPr>
            <a:r>
              <a:rPr lang="en-US" altLang="en-US" kern="0" dirty="0">
                <a:latin typeface="Arial" panose="020B0604020202020204" pitchFamily="34" charset="0"/>
                <a:cs typeface="Arial" panose="020B0604020202020204" pitchFamily="34" charset="0"/>
              </a:rPr>
              <a:t>Sex</a:t>
            </a:r>
          </a:p>
          <a:p>
            <a:pPr marL="171425" indent="-171425" eaLnBrk="1" hangingPunct="1">
              <a:spcBef>
                <a:spcPct val="0"/>
              </a:spcBef>
              <a:buFont typeface="Arial" panose="020B0604020202020204" pitchFamily="34" charset="0"/>
              <a:buChar char="•"/>
            </a:pPr>
            <a:r>
              <a:rPr lang="en-US" altLang="en-US" kern="0" dirty="0">
                <a:latin typeface="Arial" panose="020B0604020202020204" pitchFamily="34" charset="0"/>
                <a:cs typeface="Arial" panose="020B0604020202020204" pitchFamily="34" charset="0"/>
              </a:rPr>
              <a:t>Disability</a:t>
            </a:r>
          </a:p>
          <a:p>
            <a:pPr marL="171425" indent="-171425" eaLnBrk="1" hangingPunct="1">
              <a:spcBef>
                <a:spcPct val="0"/>
              </a:spcBef>
              <a:buFont typeface="Arial" panose="020B0604020202020204" pitchFamily="34" charset="0"/>
              <a:buChar char="•"/>
            </a:pPr>
            <a:r>
              <a:rPr lang="en-US" altLang="en-US" kern="0" dirty="0">
                <a:latin typeface="Arial" panose="020B0604020202020204" pitchFamily="34" charset="0"/>
                <a:cs typeface="Arial" panose="020B0604020202020204" pitchFamily="34" charset="0"/>
              </a:rPr>
              <a:t>National Origin</a:t>
            </a:r>
          </a:p>
          <a:p>
            <a:pPr marL="171425" indent="-171425" eaLnBrk="1" hangingPunct="1">
              <a:spcBef>
                <a:spcPct val="0"/>
              </a:spcBef>
              <a:buFont typeface="Arial" panose="020B0604020202020204" pitchFamily="34" charset="0"/>
              <a:buChar char="•"/>
            </a:pPr>
            <a:endParaRPr lang="en-US" altLang="en-US" b="1" kern="0" dirty="0">
              <a:latin typeface="Arial" panose="020B0604020202020204" pitchFamily="34" charset="0"/>
              <a:cs typeface="Arial" panose="020B0604020202020204" pitchFamily="34" charset="0"/>
            </a:endParaRP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841" indent="-285708">
              <a:defRPr sz="1200">
                <a:solidFill>
                  <a:schemeClr val="tx1"/>
                </a:solidFill>
                <a:latin typeface="Calibri" pitchFamily="34" charset="0"/>
                <a:ea typeface="ＭＳ Ｐゴシック" pitchFamily="34" charset="-128"/>
              </a:defRPr>
            </a:lvl2pPr>
            <a:lvl3pPr marL="1142833" indent="-228567">
              <a:defRPr sz="1200">
                <a:solidFill>
                  <a:schemeClr val="tx1"/>
                </a:solidFill>
                <a:latin typeface="Calibri" pitchFamily="34" charset="0"/>
                <a:ea typeface="ＭＳ Ｐゴシック" pitchFamily="34" charset="-128"/>
              </a:defRPr>
            </a:lvl3pPr>
            <a:lvl4pPr marL="1599965" indent="-228567">
              <a:defRPr sz="1200">
                <a:solidFill>
                  <a:schemeClr val="tx1"/>
                </a:solidFill>
                <a:latin typeface="Calibri" pitchFamily="34" charset="0"/>
                <a:ea typeface="ＭＳ Ｐゴシック" pitchFamily="34" charset="-128"/>
              </a:defRPr>
            </a:lvl4pPr>
            <a:lvl5pPr marL="2057099" indent="-228567">
              <a:defRPr sz="1200">
                <a:solidFill>
                  <a:schemeClr val="tx1"/>
                </a:solidFill>
                <a:latin typeface="Calibri" pitchFamily="34" charset="0"/>
                <a:ea typeface="ＭＳ Ｐゴシック" pitchFamily="34" charset="-128"/>
              </a:defRPr>
            </a:lvl5pPr>
            <a:lvl6pPr marL="2514232"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364"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498"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630" indent="-22856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B836474D-BFC0-4D0C-B882-C1A766E77E30}" type="slidenum">
              <a:rPr lang="en-US" altLang="en-US" smtClean="0">
                <a:latin typeface="Arial" pitchFamily="34" charset="0"/>
              </a:rPr>
              <a:pPr/>
              <a:t>8</a:t>
            </a:fld>
            <a:endParaRPr lang="en-US" altLang="en-US">
              <a:latin typeface="Arial" pitchFamily="34" charset="0"/>
            </a:endParaRPr>
          </a:p>
        </p:txBody>
      </p:sp>
    </p:spTree>
    <p:extLst>
      <p:ext uri="{BB962C8B-B14F-4D97-AF65-F5344CB8AC3E}">
        <p14:creationId xmlns:p14="http://schemas.microsoft.com/office/powerpoint/2010/main" val="490419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Some examples of discrimination within the CSFP and TEFAP programs could include:</a:t>
            </a:r>
          </a:p>
          <a:p>
            <a:endParaRPr lang="en-US" altLang="en-US" b="1" dirty="0">
              <a:latin typeface="Arial" panose="020B0604020202020204" pitchFamily="34" charset="0"/>
              <a:cs typeface="Arial" panose="020B0604020202020204" pitchFamily="34" charset="0"/>
            </a:endParaRPr>
          </a:p>
          <a:p>
            <a:pPr marL="171425" indent="-171425">
              <a:buFont typeface="Arial" panose="020B0604020202020204" pitchFamily="34" charset="0"/>
              <a:buChar char="•"/>
            </a:pPr>
            <a:r>
              <a:rPr lang="en-US" dirty="0">
                <a:latin typeface="Arial" panose="020B0604020202020204" pitchFamily="34" charset="0"/>
                <a:cs typeface="Arial" panose="020B0604020202020204" pitchFamily="34" charset="0"/>
              </a:rPr>
              <a:t>Refusal to announce the program publicly so that all eligible people are made aware of the program</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165237" indent="-165237" defTabSz="881261">
              <a:buFont typeface="Arial" panose="020B0604020202020204" pitchFamily="34" charset="0"/>
              <a:buChar char="•"/>
            </a:pPr>
            <a:r>
              <a:rPr lang="en-US" dirty="0">
                <a:latin typeface="Arial" panose="020B0604020202020204" pitchFamily="34" charset="0"/>
                <a:cs typeface="Arial" panose="020B0604020202020204" pitchFamily="34" charset="0"/>
              </a:rPr>
              <a:t>Refusal to provide program information in languages other than English</a:t>
            </a:r>
          </a:p>
          <a:p>
            <a:pPr marL="165237" indent="-165237" defTabSz="881261">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5237" indent="-165237" defTabSz="881261">
              <a:buFont typeface="Arial" panose="020B0604020202020204" pitchFamily="34" charset="0"/>
              <a:buChar char="•"/>
            </a:pPr>
            <a:r>
              <a:rPr lang="en-US" dirty="0">
                <a:latin typeface="Arial" panose="020B0604020202020204" pitchFamily="34" charset="0"/>
                <a:cs typeface="Arial" panose="020B0604020202020204" pitchFamily="34" charset="0"/>
              </a:rPr>
              <a:t>Refusal to provide participants with information on how to file a complaint</a:t>
            </a:r>
          </a:p>
          <a:p>
            <a:pPr marL="165237" indent="-165237" defTabSz="881261">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5237" indent="-165237" defTabSz="881261">
              <a:buFont typeface="Arial" panose="020B0604020202020204" pitchFamily="34" charset="0"/>
              <a:buChar char="•"/>
            </a:pPr>
            <a:r>
              <a:rPr lang="en-US" dirty="0">
                <a:latin typeface="Arial" panose="020B0604020202020204" pitchFamily="34" charset="0"/>
                <a:cs typeface="Arial" panose="020B0604020202020204" pitchFamily="34" charset="0"/>
              </a:rPr>
              <a:t>Refusal to provide reasonable accommodations if necessary  </a:t>
            </a:r>
            <a:endParaRPr lang="en-US" b="1" u="sng"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p>
        </p:txBody>
      </p:sp>
      <p:sp>
        <p:nvSpPr>
          <p:cNvPr id="4" name="Slide Number Placeholder 3"/>
          <p:cNvSpPr>
            <a:spLocks noGrp="1"/>
          </p:cNvSpPr>
          <p:nvPr>
            <p:ph type="sldNum" sz="quarter" idx="10"/>
          </p:nvPr>
        </p:nvSpPr>
        <p:spPr/>
        <p:txBody>
          <a:bodyPr/>
          <a:lstStyle/>
          <a:p>
            <a:pPr>
              <a:defRPr/>
            </a:pPr>
            <a:fld id="{367AF57D-2841-4FD0-BF2B-7AF86BE564A4}" type="slidenum">
              <a:rPr lang="en-US" smtClean="0"/>
              <a:pPr>
                <a:defRPr/>
              </a:pPr>
              <a:t>9</a:t>
            </a:fld>
            <a:endParaRPr lang="en-US"/>
          </a:p>
        </p:txBody>
      </p:sp>
    </p:spTree>
    <p:extLst>
      <p:ext uri="{BB962C8B-B14F-4D97-AF65-F5344CB8AC3E}">
        <p14:creationId xmlns:p14="http://schemas.microsoft.com/office/powerpoint/2010/main" val="2118187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A914DEF1-9C94-4B2F-B014-B5643635FCBC}" type="slidenum">
              <a:rPr lang="en-US"/>
              <a:pPr>
                <a:defRPr/>
              </a:pPr>
              <a:t>‹#›</a:t>
            </a:fld>
            <a:endParaRPr lang="en-US"/>
          </a:p>
        </p:txBody>
      </p:sp>
    </p:spTree>
    <p:extLst>
      <p:ext uri="{BB962C8B-B14F-4D97-AF65-F5344CB8AC3E}">
        <p14:creationId xmlns:p14="http://schemas.microsoft.com/office/powerpoint/2010/main" val="336801255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4A3E2DFF-1298-401E-A74D-1C15761846C1}" type="slidenum">
              <a:rPr lang="en-US"/>
              <a:pPr>
                <a:defRPr/>
              </a:pPr>
              <a:t>‹#›</a:t>
            </a:fld>
            <a:endParaRPr lang="en-US"/>
          </a:p>
        </p:txBody>
      </p:sp>
    </p:spTree>
    <p:extLst>
      <p:ext uri="{BB962C8B-B14F-4D97-AF65-F5344CB8AC3E}">
        <p14:creationId xmlns:p14="http://schemas.microsoft.com/office/powerpoint/2010/main" val="81774379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50B68A8-6033-40AB-8510-5EDAB58F29DF}" type="slidenum">
              <a:rPr lang="en-US"/>
              <a:pPr>
                <a:defRPr/>
              </a:pPr>
              <a:t>‹#›</a:t>
            </a:fld>
            <a:endParaRPr lang="en-US"/>
          </a:p>
        </p:txBody>
      </p:sp>
    </p:spTree>
    <p:extLst>
      <p:ext uri="{BB962C8B-B14F-4D97-AF65-F5344CB8AC3E}">
        <p14:creationId xmlns:p14="http://schemas.microsoft.com/office/powerpoint/2010/main" val="415122105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B9CA2A0-0A1E-4D41-B28F-4B5FDDF3AC92}" type="slidenum">
              <a:rPr lang="en-US"/>
              <a:pPr>
                <a:defRPr/>
              </a:pPr>
              <a:t>‹#›</a:t>
            </a:fld>
            <a:endParaRPr lang="en-US"/>
          </a:p>
        </p:txBody>
      </p:sp>
    </p:spTree>
    <p:extLst>
      <p:ext uri="{BB962C8B-B14F-4D97-AF65-F5344CB8AC3E}">
        <p14:creationId xmlns:p14="http://schemas.microsoft.com/office/powerpoint/2010/main" val="58316714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1B772B10-D328-49DB-8128-B3ADDD349BF9}" type="slidenum">
              <a:rPr lang="en-US"/>
              <a:pPr>
                <a:defRPr/>
              </a:pPr>
              <a:t>‹#›</a:t>
            </a:fld>
            <a:endParaRPr lang="en-US"/>
          </a:p>
        </p:txBody>
      </p:sp>
    </p:spTree>
    <p:extLst>
      <p:ext uri="{BB962C8B-B14F-4D97-AF65-F5344CB8AC3E}">
        <p14:creationId xmlns:p14="http://schemas.microsoft.com/office/powerpoint/2010/main" val="42151629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8A641727-516E-4498-9F50-0321E4616147}" type="slidenum">
              <a:rPr lang="en-US"/>
              <a:pPr>
                <a:defRPr/>
              </a:pPr>
              <a:t>‹#›</a:t>
            </a:fld>
            <a:endParaRPr lang="en-US"/>
          </a:p>
        </p:txBody>
      </p:sp>
    </p:spTree>
    <p:extLst>
      <p:ext uri="{BB962C8B-B14F-4D97-AF65-F5344CB8AC3E}">
        <p14:creationId xmlns:p14="http://schemas.microsoft.com/office/powerpoint/2010/main" val="328879105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F05D2D8C-B4E8-4B94-8BAF-AE421F579D3C}" type="slidenum">
              <a:rPr lang="en-US"/>
              <a:pPr>
                <a:defRPr/>
              </a:pPr>
              <a:t>‹#›</a:t>
            </a:fld>
            <a:endParaRPr lang="en-US"/>
          </a:p>
        </p:txBody>
      </p:sp>
    </p:spTree>
    <p:extLst>
      <p:ext uri="{BB962C8B-B14F-4D97-AF65-F5344CB8AC3E}">
        <p14:creationId xmlns:p14="http://schemas.microsoft.com/office/powerpoint/2010/main" val="220766469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42BD177B-A6F7-40EA-94FD-9C0717003168}" type="slidenum">
              <a:rPr lang="en-US"/>
              <a:pPr>
                <a:defRPr/>
              </a:pPr>
              <a:t>‹#›</a:t>
            </a:fld>
            <a:endParaRPr lang="en-US"/>
          </a:p>
        </p:txBody>
      </p:sp>
    </p:spTree>
    <p:extLst>
      <p:ext uri="{BB962C8B-B14F-4D97-AF65-F5344CB8AC3E}">
        <p14:creationId xmlns:p14="http://schemas.microsoft.com/office/powerpoint/2010/main" val="333285269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1800C4FA-4F24-4B54-AEEA-F05BB4A718B3}" type="slidenum">
              <a:rPr lang="en-US"/>
              <a:pPr>
                <a:defRPr/>
              </a:pPr>
              <a:t>‹#›</a:t>
            </a:fld>
            <a:endParaRPr lang="en-US"/>
          </a:p>
        </p:txBody>
      </p:sp>
    </p:spTree>
    <p:extLst>
      <p:ext uri="{BB962C8B-B14F-4D97-AF65-F5344CB8AC3E}">
        <p14:creationId xmlns:p14="http://schemas.microsoft.com/office/powerpoint/2010/main" val="82612046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6CAEC28A-3BC1-4EC7-AB2B-40F4FB259DB7}" type="slidenum">
              <a:rPr lang="en-US"/>
              <a:pPr>
                <a:defRPr/>
              </a:pPr>
              <a:t>‹#›</a:t>
            </a:fld>
            <a:endParaRPr lang="en-US"/>
          </a:p>
        </p:txBody>
      </p:sp>
    </p:spTree>
    <p:extLst>
      <p:ext uri="{BB962C8B-B14F-4D97-AF65-F5344CB8AC3E}">
        <p14:creationId xmlns:p14="http://schemas.microsoft.com/office/powerpoint/2010/main" val="200709837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1AFDC605-66D4-45E0-BCDD-7A58E7B9CA8E}" type="slidenum">
              <a:rPr lang="en-US"/>
              <a:pPr>
                <a:defRPr/>
              </a:pPr>
              <a:t>‹#›</a:t>
            </a:fld>
            <a:endParaRPr lang="en-US"/>
          </a:p>
        </p:txBody>
      </p:sp>
    </p:spTree>
    <p:extLst>
      <p:ext uri="{BB962C8B-B14F-4D97-AF65-F5344CB8AC3E}">
        <p14:creationId xmlns:p14="http://schemas.microsoft.com/office/powerpoint/2010/main" val="118475938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620000" cy="6858000"/>
            <a:chOff x="0" y="0"/>
            <a:chExt cx="4800" cy="4320"/>
          </a:xfrm>
        </p:grpSpPr>
        <p:grpSp>
          <p:nvGrpSpPr>
            <p:cNvPr id="1032" name="Group 3"/>
            <p:cNvGrpSpPr>
              <a:grpSpLocks/>
            </p:cNvGrpSpPr>
            <p:nvPr userDrawn="1"/>
          </p:nvGrpSpPr>
          <p:grpSpPr bwMode="auto">
            <a:xfrm>
              <a:off x="0" y="0"/>
              <a:ext cx="2016" cy="4320"/>
              <a:chOff x="0" y="0"/>
              <a:chExt cx="2016" cy="4320"/>
            </a:xfrm>
          </p:grpSpPr>
          <p:sp>
            <p:nvSpPr>
              <p:cNvPr id="1036" name="Rectangle 4"/>
              <p:cNvSpPr>
                <a:spLocks noChangeArrowheads="1"/>
              </p:cNvSpPr>
              <p:nvPr userDrawn="1"/>
            </p:nvSpPr>
            <p:spPr bwMode="auto">
              <a:xfrm>
                <a:off x="0" y="0"/>
                <a:ext cx="480"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endParaRPr lang="en-US" altLang="en-US" sz="2800"/>
              </a:p>
            </p:txBody>
          </p:sp>
          <p:sp>
            <p:nvSpPr>
              <p:cNvPr id="1037" name="Freeform 5"/>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Lst>
            </p:spPr>
            <p:txBody>
              <a:bodyPr wrap="none"/>
              <a:lstStyle/>
              <a:p>
                <a:endParaRPr lang="en-US"/>
              </a:p>
            </p:txBody>
          </p:sp>
        </p:grpSp>
        <p:grpSp>
          <p:nvGrpSpPr>
            <p:cNvPr id="1033" name="Group 6"/>
            <p:cNvGrpSpPr>
              <a:grpSpLocks/>
            </p:cNvGrpSpPr>
            <p:nvPr/>
          </p:nvGrpSpPr>
          <p:grpSpPr bwMode="auto">
            <a:xfrm>
              <a:off x="144" y="1248"/>
              <a:ext cx="4656" cy="201"/>
              <a:chOff x="144" y="1248"/>
              <a:chExt cx="4656" cy="201"/>
            </a:xfrm>
          </p:grpSpPr>
          <p:sp>
            <p:nvSpPr>
              <p:cNvPr id="1034" name="AutoShape 7"/>
              <p:cNvSpPr>
                <a:spLocks noChangeArrowheads="1"/>
              </p:cNvSpPr>
              <p:nvPr/>
            </p:nvSpPr>
            <p:spPr bwMode="auto">
              <a:xfrm>
                <a:off x="384" y="1248"/>
                <a:ext cx="4416" cy="200"/>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endParaRPr lang="en-US" altLang="en-US" sz="2800"/>
              </a:p>
            </p:txBody>
          </p:sp>
          <p:sp>
            <p:nvSpPr>
              <p:cNvPr id="1035" name="AutoShape 8"/>
              <p:cNvSpPr>
                <a:spLocks noChangeArrowheads="1"/>
              </p:cNvSpPr>
              <p:nvPr/>
            </p:nvSpPr>
            <p:spPr bwMode="auto">
              <a:xfrm flipH="1">
                <a:off x="144" y="1248"/>
                <a:ext cx="248" cy="201"/>
              </a:xfrm>
              <a:prstGeom prst="flowChartDelay">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endParaRPr lang="en-US" altLang="en-US" sz="2800"/>
              </a:p>
            </p:txBody>
          </p:sp>
        </p:grpSp>
      </p:grpSp>
      <p:sp>
        <p:nvSpPr>
          <p:cNvPr id="102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10"/>
          <p:cNvSpPr>
            <a:spLocks noGrp="1" noChangeArrowheads="1"/>
          </p:cNvSpPr>
          <p:nvPr>
            <p:ph type="body" idx="1"/>
          </p:nvPr>
        </p:nvSpPr>
        <p:spPr bwMode="auto">
          <a:xfrm>
            <a:off x="838200" y="2362200"/>
            <a:ext cx="76930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Rectangle 11"/>
          <p:cNvSpPr>
            <a:spLocks noGrp="1" noChangeArrowheads="1"/>
          </p:cNvSpPr>
          <p:nvPr>
            <p:ph type="dt" sz="half" idx="2"/>
          </p:nvPr>
        </p:nvSpPr>
        <p:spPr bwMode="auto">
          <a:xfrm>
            <a:off x="2438400" y="6248400"/>
            <a:ext cx="2130425" cy="474663"/>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latin typeface="Arial" charset="0"/>
                <a:ea typeface="+mn-ea"/>
              </a:defRPr>
            </a:lvl1pPr>
          </a:lstStyle>
          <a:p>
            <a:pPr>
              <a:defRPr/>
            </a:pPr>
            <a:endParaRPr lang="en-US"/>
          </a:p>
        </p:txBody>
      </p:sp>
      <p:sp>
        <p:nvSpPr>
          <p:cNvPr id="15" name="Rectangle 12"/>
          <p:cNvSpPr>
            <a:spLocks noGrp="1" noChangeArrowheads="1"/>
          </p:cNvSpPr>
          <p:nvPr>
            <p:ph type="ftr" sz="quarter" idx="3"/>
          </p:nvPr>
        </p:nvSpPr>
        <p:spPr bwMode="auto">
          <a:xfrm>
            <a:off x="5791200" y="6248400"/>
            <a:ext cx="2897188" cy="474663"/>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latin typeface="Arial" charset="0"/>
                <a:ea typeface="+mn-ea"/>
              </a:defRPr>
            </a:lvl1pPr>
          </a:lstStyle>
          <a:p>
            <a:pPr>
              <a:defRPr/>
            </a:pPr>
            <a:endParaRPr lang="en-US"/>
          </a:p>
        </p:txBody>
      </p:sp>
      <p:sp>
        <p:nvSpPr>
          <p:cNvPr id="16" name="Rectangle 13"/>
          <p:cNvSpPr>
            <a:spLocks noGrp="1" noChangeArrowheads="1"/>
          </p:cNvSpPr>
          <p:nvPr>
            <p:ph type="sldNum" sz="quarter" idx="4"/>
          </p:nvPr>
        </p:nvSpPr>
        <p:spPr bwMode="auto">
          <a:xfrm>
            <a:off x="84138" y="6242050"/>
            <a:ext cx="587375" cy="488950"/>
          </a:xfrm>
          <a:prstGeom prst="rect">
            <a:avLst/>
          </a:prstGeom>
          <a:ln>
            <a:miter lim="800000"/>
            <a:headEnd/>
            <a:tailEnd/>
          </a:ln>
        </p:spPr>
        <p:txBody>
          <a:bodyPr vert="horz" wrap="square" lIns="91440" tIns="45720" rIns="91440" bIns="45720" numCol="1" anchor="b" anchorCtr="1" compatLnSpc="1">
            <a:prstTxWarp prst="textNoShape">
              <a:avLst/>
            </a:prstTxWarp>
          </a:bodyPr>
          <a:lstStyle>
            <a:lvl1pPr>
              <a:defRPr sz="2600" b="1">
                <a:solidFill>
                  <a:schemeClr val="bg1"/>
                </a:solidFill>
                <a:latin typeface="Arial" pitchFamily="34" charset="0"/>
              </a:defRPr>
            </a:lvl1pPr>
          </a:lstStyle>
          <a:p>
            <a:pPr>
              <a:defRPr/>
            </a:pPr>
            <a:fld id="{580A0EDF-2BAD-4677-B65D-96D2217EE8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ransition/>
  <p:hf hdr="0" ftr="0" dt="0"/>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pitchFamily="34" charset="-128"/>
          <a:cs typeface="+mj-cs"/>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5pPr>
      <a:lvl6pPr marL="457200" algn="l" rtl="0" eaLnBrk="0" fontAlgn="base" hangingPunct="0">
        <a:lnSpc>
          <a:spcPct val="90000"/>
        </a:lnSpc>
        <a:spcBef>
          <a:spcPct val="0"/>
        </a:spcBef>
        <a:spcAft>
          <a:spcPct val="0"/>
        </a:spcAft>
        <a:defRPr sz="3600" b="1">
          <a:solidFill>
            <a:schemeClr val="tx2"/>
          </a:solidFill>
          <a:latin typeface="Arial" charset="0"/>
        </a:defRPr>
      </a:lvl6pPr>
      <a:lvl7pPr marL="914400" algn="l" rtl="0" eaLnBrk="0" fontAlgn="base" hangingPunct="0">
        <a:lnSpc>
          <a:spcPct val="90000"/>
        </a:lnSpc>
        <a:spcBef>
          <a:spcPct val="0"/>
        </a:spcBef>
        <a:spcAft>
          <a:spcPct val="0"/>
        </a:spcAft>
        <a:defRPr sz="3600" b="1">
          <a:solidFill>
            <a:schemeClr val="tx2"/>
          </a:solidFill>
          <a:latin typeface="Arial" charset="0"/>
        </a:defRPr>
      </a:lvl7pPr>
      <a:lvl8pPr marL="1371600" algn="l" rtl="0" eaLnBrk="0" fontAlgn="base" hangingPunct="0">
        <a:lnSpc>
          <a:spcPct val="90000"/>
        </a:lnSpc>
        <a:spcBef>
          <a:spcPct val="0"/>
        </a:spcBef>
        <a:spcAft>
          <a:spcPct val="0"/>
        </a:spcAft>
        <a:defRPr sz="3600" b="1">
          <a:solidFill>
            <a:schemeClr val="tx2"/>
          </a:solidFill>
          <a:latin typeface="Arial" charset="0"/>
        </a:defRPr>
      </a:lvl8pPr>
      <a:lvl9pPr marL="1828800" algn="l" rtl="0" eaLnBrk="0" fontAlgn="base" hangingPunct="0">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ea typeface="ＭＳ Ｐゴシック" pitchFamily="34" charset="-128"/>
        </a:defRPr>
      </a:lvl5pPr>
      <a:lvl6pPr marL="25146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6pPr>
      <a:lvl7pPr marL="29718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7pPr>
      <a:lvl8pPr marL="34290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8pPr>
      <a:lvl9pPr marL="38862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e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26.gi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27.png"/><Relationship Id="rId4" Type="http://schemas.openxmlformats.org/officeDocument/2006/relationships/image" Target="../media/image26.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26.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26.gi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vmlDrawing" Target="../drawings/vmlDrawing1.vml"/><Relationship Id="rId6" Type="http://schemas.openxmlformats.org/officeDocument/2006/relationships/image" Target="../media/image31.emf"/><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20.xml"/><Relationship Id="rId7" Type="http://schemas.openxmlformats.org/officeDocument/2006/relationships/image" Target="../media/image36.gif"/><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3.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43.jp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47.jp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38.xml.rels><?xml version="1.0" encoding="UTF-8" standalone="yes"?>
<Relationships xmlns="http://schemas.openxmlformats.org/package/2006/relationships"><Relationship Id="rId3" Type="http://schemas.openxmlformats.org/officeDocument/2006/relationships/hyperlink" Target="https://www.fns.usda.gov/civil-right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notesSlide" Target="../notesSlides/notesSlide6.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2.gif"/><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notesSlide" Target="../notesSlides/notesSlide8.xml"/><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C:\Users\sduron\Desktop\475B.jpg"/>
          <p:cNvPicPr>
            <a:picLocks noChangeAspect="1" noChangeArrowheads="1"/>
          </p:cNvPicPr>
          <p:nvPr/>
        </p:nvPicPr>
        <p:blipFill rotWithShape="1">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84000"/>
                    </a14:imgEffect>
                  </a14:imgLayer>
                </a14:imgProps>
              </a:ext>
              <a:ext uri="{28A0092B-C50C-407E-A947-70E740481C1C}">
                <a14:useLocalDpi xmlns:a14="http://schemas.microsoft.com/office/drawing/2010/main" val="0"/>
              </a:ext>
            </a:extLst>
          </a:blip>
          <a:srcRect t="33651" b="24920"/>
          <a:stretch/>
        </p:blipFill>
        <p:spPr bwMode="auto">
          <a:xfrm>
            <a:off x="2144712" y="2896805"/>
            <a:ext cx="5177117" cy="338787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 name="Picture 3" descr="C:\Users\sduron\Desktop\475B.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t="18888" r="60014" b="52464"/>
          <a:stretch/>
        </p:blipFill>
        <p:spPr bwMode="auto">
          <a:xfrm>
            <a:off x="2159000" y="2298699"/>
            <a:ext cx="2070100" cy="22920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052" name="Subtitle 2"/>
          <p:cNvSpPr>
            <a:spLocks noGrp="1"/>
          </p:cNvSpPr>
          <p:nvPr>
            <p:ph type="subTitle" idx="1"/>
          </p:nvPr>
        </p:nvSpPr>
        <p:spPr>
          <a:xfrm>
            <a:off x="685800" y="5765799"/>
            <a:ext cx="8458200" cy="1092201"/>
          </a:xfrm>
        </p:spPr>
        <p:txBody>
          <a:bodyPr/>
          <a:lstStyle/>
          <a:p>
            <a:r>
              <a:rPr lang="en-US" altLang="en-US" sz="2200" dirty="0"/>
              <a:t>California Department of Social Services</a:t>
            </a:r>
          </a:p>
        </p:txBody>
      </p:sp>
      <p:sp>
        <p:nvSpPr>
          <p:cNvPr id="2054" name="Title 1"/>
          <p:cNvSpPr>
            <a:spLocks noGrp="1"/>
          </p:cNvSpPr>
          <p:nvPr>
            <p:ph type="ctrTitle"/>
          </p:nvPr>
        </p:nvSpPr>
        <p:spPr>
          <a:xfrm>
            <a:off x="505758" y="1092123"/>
            <a:ext cx="8458200" cy="784225"/>
          </a:xfrm>
        </p:spPr>
        <p:txBody>
          <a:bodyPr/>
          <a:lstStyle/>
          <a:p>
            <a:pPr algn="ctr"/>
            <a:r>
              <a:rPr lang="en-US" altLang="en-US" sz="480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Civil Rights Training</a:t>
            </a:r>
            <a:endParaRPr lang="en-US" sz="480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2" name="TextBox 1"/>
          <p:cNvSpPr txBox="1"/>
          <p:nvPr/>
        </p:nvSpPr>
        <p:spPr>
          <a:xfrm>
            <a:off x="250534" y="2896805"/>
            <a:ext cx="8458200" cy="2554545"/>
          </a:xfrm>
          <a:prstGeom prst="rect">
            <a:avLst/>
          </a:prstGeom>
          <a:noFill/>
        </p:spPr>
        <p:txBody>
          <a:bodyPr wrap="square" rtlCol="0">
            <a:spAutoFit/>
          </a:bodyPr>
          <a:lstStyle/>
          <a:p>
            <a:pPr algn="ctr"/>
            <a:r>
              <a:rPr lang="en-US" sz="3200" b="1" dirty="0">
                <a:solidFill>
                  <a:schemeClr val="bg2">
                    <a:lumMod val="75000"/>
                  </a:schemeClr>
                </a:solidFill>
                <a:latin typeface="Eras Bold ITC" panose="020B0907030504020204" pitchFamily="34" charset="0"/>
              </a:rPr>
              <a:t>Commodity Supplemental Food Program (CSFP)</a:t>
            </a:r>
          </a:p>
          <a:p>
            <a:pPr algn="ctr"/>
            <a:endParaRPr lang="en-US" sz="3200" b="1" dirty="0">
              <a:solidFill>
                <a:schemeClr val="bg2">
                  <a:lumMod val="75000"/>
                </a:schemeClr>
              </a:solidFill>
              <a:latin typeface="Eras Bold ITC" panose="020B0907030504020204" pitchFamily="34" charset="0"/>
            </a:endParaRPr>
          </a:p>
          <a:p>
            <a:pPr algn="ctr"/>
            <a:r>
              <a:rPr lang="en-US" sz="3200" b="1" dirty="0">
                <a:solidFill>
                  <a:schemeClr val="bg2">
                    <a:lumMod val="75000"/>
                  </a:schemeClr>
                </a:solidFill>
                <a:latin typeface="Eras Bold ITC" panose="020B0907030504020204" pitchFamily="34" charset="0"/>
              </a:rPr>
              <a:t>The Emergency Food Assistance Program (TEFAP)</a:t>
            </a:r>
          </a:p>
        </p:txBody>
      </p:sp>
      <p:sp>
        <p:nvSpPr>
          <p:cNvPr id="3" name="Slide Number Placeholder 2"/>
          <p:cNvSpPr>
            <a:spLocks noGrp="1"/>
          </p:cNvSpPr>
          <p:nvPr>
            <p:ph type="sldNum" sz="quarter" idx="12"/>
          </p:nvPr>
        </p:nvSpPr>
        <p:spPr/>
        <p:txBody>
          <a:bodyPr/>
          <a:lstStyle/>
          <a:p>
            <a:pPr>
              <a:defRPr/>
            </a:pPr>
            <a:fld id="{A914DEF1-9C94-4B2F-B014-B5643635FCBC}" type="slidenum">
              <a:rPr lang="en-US" smtClean="0"/>
              <a:pPr>
                <a:defRPr/>
              </a:pPr>
              <a:t>1</a:t>
            </a:fld>
            <a:endParaRPr lang="en-US"/>
          </a:p>
        </p:txBody>
      </p:sp>
      <p:sp>
        <p:nvSpPr>
          <p:cNvPr id="5" name="Rectangle 4"/>
          <p:cNvSpPr/>
          <p:nvPr/>
        </p:nvSpPr>
        <p:spPr>
          <a:xfrm>
            <a:off x="4479634" y="2967335"/>
            <a:ext cx="184730" cy="923330"/>
          </a:xfrm>
          <a:prstGeom prst="rect">
            <a:avLst/>
          </a:prstGeom>
          <a:noFill/>
        </p:spPr>
        <p:txBody>
          <a:bodyPr wrap="none" lIns="91440" tIns="45720" rIns="91440" bIns="45720">
            <a:spAutoFit/>
          </a:bodyPr>
          <a:lstStyle/>
          <a:p>
            <a:pPr algn="ct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27524">
        <p159:morph option="byObject"/>
        <p:sndAc>
          <p:stSnd>
            <p:snd r:embed="rId7" name="voltage.wav"/>
          </p:stSnd>
        </p:sndAc>
      </p:transition>
    </mc:Choice>
    <mc:Fallback>
      <p:transition spd="slow" advTm="27524">
        <p:fade/>
        <p:sndAc>
          <p:stSnd>
            <p:snd r:embed="rId3" name="voltage.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59618" y="847298"/>
            <a:ext cx="8384381"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pitchFamily="34" charset="-128"/>
                <a:cs typeface="+mj-cs"/>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5pPr>
            <a:lvl6pPr marL="457200" algn="l" rtl="0" eaLnBrk="0" fontAlgn="base" hangingPunct="0">
              <a:lnSpc>
                <a:spcPct val="90000"/>
              </a:lnSpc>
              <a:spcBef>
                <a:spcPct val="0"/>
              </a:spcBef>
              <a:spcAft>
                <a:spcPct val="0"/>
              </a:spcAft>
              <a:defRPr sz="3600" b="1">
                <a:solidFill>
                  <a:schemeClr val="tx2"/>
                </a:solidFill>
                <a:latin typeface="Arial" charset="0"/>
              </a:defRPr>
            </a:lvl6pPr>
            <a:lvl7pPr marL="914400" algn="l" rtl="0" eaLnBrk="0" fontAlgn="base" hangingPunct="0">
              <a:lnSpc>
                <a:spcPct val="90000"/>
              </a:lnSpc>
              <a:spcBef>
                <a:spcPct val="0"/>
              </a:spcBef>
              <a:spcAft>
                <a:spcPct val="0"/>
              </a:spcAft>
              <a:defRPr sz="3600" b="1">
                <a:solidFill>
                  <a:schemeClr val="tx2"/>
                </a:solidFill>
                <a:latin typeface="Arial" charset="0"/>
              </a:defRPr>
            </a:lvl7pPr>
            <a:lvl8pPr marL="1371600" algn="l" rtl="0" eaLnBrk="0" fontAlgn="base" hangingPunct="0">
              <a:lnSpc>
                <a:spcPct val="90000"/>
              </a:lnSpc>
              <a:spcBef>
                <a:spcPct val="0"/>
              </a:spcBef>
              <a:spcAft>
                <a:spcPct val="0"/>
              </a:spcAft>
              <a:defRPr sz="3600" b="1">
                <a:solidFill>
                  <a:schemeClr val="tx2"/>
                </a:solidFill>
                <a:latin typeface="Arial" charset="0"/>
              </a:defRPr>
            </a:lvl8pPr>
            <a:lvl9pPr marL="1828800" algn="l" rtl="0" eaLnBrk="0" fontAlgn="base" hangingPunct="0">
              <a:lnSpc>
                <a:spcPct val="90000"/>
              </a:lnSpc>
              <a:spcBef>
                <a:spcPct val="0"/>
              </a:spcBef>
              <a:spcAft>
                <a:spcPct val="0"/>
              </a:spcAft>
              <a:defRPr sz="3600" b="1">
                <a:solidFill>
                  <a:schemeClr val="tx2"/>
                </a:solidFill>
                <a:latin typeface="Arial" charset="0"/>
              </a:defRPr>
            </a:lvl9pPr>
          </a:lstStyle>
          <a:p>
            <a:r>
              <a:rPr lang="en-US" altLang="en-US" kern="0" dirty="0"/>
              <a:t>Who Needs Civil Rights Information and training?</a:t>
            </a:r>
          </a:p>
        </p:txBody>
      </p:sp>
      <p:sp>
        <p:nvSpPr>
          <p:cNvPr id="5" name="Rectangle 3"/>
          <p:cNvSpPr txBox="1">
            <a:spLocks noChangeArrowheads="1"/>
          </p:cNvSpPr>
          <p:nvPr/>
        </p:nvSpPr>
        <p:spPr bwMode="auto">
          <a:xfrm>
            <a:off x="759619" y="2453368"/>
            <a:ext cx="7393782" cy="378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tx1"/>
              </a:buClr>
              <a:buSzPct val="75000"/>
              <a:buFont typeface="Wingdings" pitchFamily="2" charset="2"/>
              <a:buNone/>
              <a:defRPr sz="2800">
                <a:solidFill>
                  <a:schemeClr val="tx1"/>
                </a:solidFill>
                <a:latin typeface="+mn-lt"/>
                <a:ea typeface="ＭＳ Ｐゴシック" pitchFamily="34" charset="-128"/>
                <a:cs typeface="+mn-cs"/>
              </a:defRPr>
            </a:lvl1pPr>
            <a:lvl2pPr marL="457200" indent="0" algn="ctr" rtl="0" eaLnBrk="0" fontAlgn="base" hangingPunct="0">
              <a:spcBef>
                <a:spcPct val="20000"/>
              </a:spcBef>
              <a:spcAft>
                <a:spcPct val="0"/>
              </a:spcAft>
              <a:buClr>
                <a:schemeClr val="tx1"/>
              </a:buClr>
              <a:buSzPct val="75000"/>
              <a:buNone/>
              <a:defRPr sz="2400">
                <a:solidFill>
                  <a:schemeClr val="tx1"/>
                </a:solidFill>
                <a:latin typeface="+mn-lt"/>
                <a:ea typeface="ＭＳ Ｐゴシック" pitchFamily="34" charset="-128"/>
              </a:defRPr>
            </a:lvl2pPr>
            <a:lvl3pPr marL="914400" indent="0" algn="ctr" rtl="0" eaLnBrk="0" fontAlgn="base" hangingPunct="0">
              <a:spcBef>
                <a:spcPct val="20000"/>
              </a:spcBef>
              <a:spcAft>
                <a:spcPct val="0"/>
              </a:spcAft>
              <a:buClr>
                <a:schemeClr val="tx1"/>
              </a:buClr>
              <a:buSzPct val="75000"/>
              <a:buFont typeface="Wingdings" pitchFamily="2" charset="2"/>
              <a:buNone/>
              <a:defRPr sz="2000">
                <a:solidFill>
                  <a:schemeClr val="tx1"/>
                </a:solidFill>
                <a:latin typeface="+mn-lt"/>
                <a:ea typeface="ＭＳ Ｐゴシック" pitchFamily="34" charset="-128"/>
              </a:defRPr>
            </a:lvl3pPr>
            <a:lvl4pPr marL="1371600" indent="0" algn="ctr" rtl="0" eaLnBrk="0" fontAlgn="base" hangingPunct="0">
              <a:spcBef>
                <a:spcPct val="20000"/>
              </a:spcBef>
              <a:spcAft>
                <a:spcPct val="0"/>
              </a:spcAft>
              <a:buClr>
                <a:schemeClr val="tx1"/>
              </a:buClr>
              <a:buSzPct val="80000"/>
              <a:buNone/>
              <a:defRPr sz="2000">
                <a:solidFill>
                  <a:schemeClr val="tx1"/>
                </a:solidFill>
                <a:latin typeface="+mn-lt"/>
                <a:ea typeface="ＭＳ Ｐゴシック" pitchFamily="34" charset="-128"/>
              </a:defRPr>
            </a:lvl4pPr>
            <a:lvl5pPr marL="18288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ea typeface="ＭＳ Ｐゴシック" pitchFamily="34" charset="-128"/>
              </a:defRPr>
            </a:lvl5pPr>
            <a:lvl6pPr marL="22860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6pPr>
            <a:lvl7pPr marL="27432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7pPr>
            <a:lvl8pPr marL="32004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8pPr>
            <a:lvl9pPr marL="36576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9pPr>
          </a:lstStyle>
          <a:p>
            <a:pPr marL="457200" indent="-457200" algn="l" eaLnBrk="1" hangingPunct="1">
              <a:buFont typeface="Arial" panose="020B0604020202020204" pitchFamily="34" charset="0"/>
              <a:buChar char="•"/>
            </a:pPr>
            <a:endParaRPr lang="en-US" altLang="en-US" sz="4000" kern="0" dirty="0">
              <a:latin typeface="Arial Rounded MT Bold" panose="020F0704030504030204" pitchFamily="34" charset="0"/>
            </a:endParaRPr>
          </a:p>
          <a:p>
            <a:pPr marL="457200" indent="-457200" algn="l" eaLnBrk="1" hangingPunct="1">
              <a:buFont typeface="Arial" panose="020B0604020202020204" pitchFamily="34" charset="0"/>
              <a:buChar char="•"/>
            </a:pPr>
            <a:r>
              <a:rPr lang="en-US" altLang="en-US" sz="4000" kern="0" dirty="0">
                <a:latin typeface="Arial Rounded MT Bold" panose="020F0704030504030204" pitchFamily="34" charset="0"/>
              </a:rPr>
              <a:t>Food Bank program staff</a:t>
            </a:r>
          </a:p>
          <a:p>
            <a:pPr marL="457200" indent="-457200" algn="l" eaLnBrk="1" hangingPunct="1">
              <a:buFont typeface="Arial" panose="020B0604020202020204" pitchFamily="34" charset="0"/>
              <a:buChar char="•"/>
            </a:pPr>
            <a:r>
              <a:rPr lang="en-US" altLang="en-US" sz="4000" kern="0" dirty="0">
                <a:latin typeface="Arial Rounded MT Bold" panose="020F0704030504030204" pitchFamily="34" charset="0"/>
              </a:rPr>
              <a:t>Front Line Staff/Volunteers</a:t>
            </a:r>
          </a:p>
          <a:p>
            <a:pPr marL="457200" indent="-457200" algn="l" eaLnBrk="1" hangingPunct="1">
              <a:buFont typeface="Arial" panose="020B0604020202020204" pitchFamily="34" charset="0"/>
              <a:buChar char="•"/>
            </a:pPr>
            <a:r>
              <a:rPr lang="en-US" altLang="en-US" sz="4000" kern="0" dirty="0">
                <a:latin typeface="Arial Rounded MT Bold" panose="020F0704030504030204" pitchFamily="34" charset="0"/>
              </a:rPr>
              <a:t>Non-Frontline Staff/Volunteers </a:t>
            </a:r>
          </a:p>
          <a:p>
            <a:pPr marL="457200" indent="-457200" algn="l" eaLnBrk="1" hangingPunct="1">
              <a:buFont typeface="Arial" panose="020B0604020202020204" pitchFamily="34" charset="0"/>
              <a:buChar char="•"/>
            </a:pPr>
            <a:endParaRPr lang="en-US" altLang="en-US" sz="3000" kern="0" dirty="0"/>
          </a:p>
          <a:p>
            <a:pPr marL="457200" indent="-457200" algn="l" eaLnBrk="1" hangingPunct="1">
              <a:buFont typeface="Arial" panose="020B0604020202020204" pitchFamily="34" charset="0"/>
              <a:buChar char="•"/>
            </a:pPr>
            <a:endParaRPr lang="en-US" altLang="en-US" sz="3000" kern="0" dirty="0"/>
          </a:p>
        </p:txBody>
      </p:sp>
      <p:sp>
        <p:nvSpPr>
          <p:cNvPr id="2" name="Slide Number Placeholder 1"/>
          <p:cNvSpPr>
            <a:spLocks noGrp="1"/>
          </p:cNvSpPr>
          <p:nvPr>
            <p:ph type="sldNum" sz="quarter" idx="12"/>
          </p:nvPr>
        </p:nvSpPr>
        <p:spPr/>
        <p:txBody>
          <a:bodyPr/>
          <a:lstStyle/>
          <a:p>
            <a:pPr>
              <a:defRPr/>
            </a:pPr>
            <a:fld id="{A914DEF1-9C94-4B2F-B014-B5643635FCBC}" type="slidenum">
              <a:rPr lang="en-US" smtClean="0"/>
              <a:pPr>
                <a:defRPr/>
              </a:pPr>
              <a:t>10</a:t>
            </a:fld>
            <a:endParaRPr lang="en-US"/>
          </a:p>
        </p:txBody>
      </p:sp>
      <p:pic>
        <p:nvPicPr>
          <p:cNvPr id="7" name="Picture 6" descr="First Grade Factory: Get Your Kagan 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1521551"/>
            <a:ext cx="2768206" cy="1785493"/>
          </a:xfrm>
          <a:prstGeom prst="rect">
            <a:avLst/>
          </a:prstGeom>
        </p:spPr>
      </p:pic>
    </p:spTree>
    <p:custDataLst>
      <p:tags r:id="rId1"/>
    </p:custDataLst>
    <p:extLst>
      <p:ext uri="{BB962C8B-B14F-4D97-AF65-F5344CB8AC3E}">
        <p14:creationId xmlns:p14="http://schemas.microsoft.com/office/powerpoint/2010/main" val="2773526803"/>
      </p:ext>
    </p:extLst>
  </p:cSld>
  <p:clrMapOvr>
    <a:masterClrMapping/>
  </p:clrMapOvr>
  <p:transition advTm="20055"/>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rst Grade Factory: Get Your Kagan 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9298" y="1463691"/>
            <a:ext cx="2768206" cy="1785493"/>
          </a:xfrm>
          <a:prstGeom prst="rect">
            <a:avLst/>
          </a:prstGeom>
        </p:spPr>
      </p:pic>
      <p:sp>
        <p:nvSpPr>
          <p:cNvPr id="4" name="Title 1"/>
          <p:cNvSpPr txBox="1">
            <a:spLocks/>
          </p:cNvSpPr>
          <p:nvPr/>
        </p:nvSpPr>
        <p:spPr bwMode="auto">
          <a:xfrm>
            <a:off x="759618" y="847298"/>
            <a:ext cx="8384381"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pitchFamily="34" charset="-128"/>
                <a:cs typeface="+mj-cs"/>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5pPr>
            <a:lvl6pPr marL="457200" algn="l" rtl="0" eaLnBrk="0" fontAlgn="base" hangingPunct="0">
              <a:lnSpc>
                <a:spcPct val="90000"/>
              </a:lnSpc>
              <a:spcBef>
                <a:spcPct val="0"/>
              </a:spcBef>
              <a:spcAft>
                <a:spcPct val="0"/>
              </a:spcAft>
              <a:defRPr sz="3600" b="1">
                <a:solidFill>
                  <a:schemeClr val="tx2"/>
                </a:solidFill>
                <a:latin typeface="Arial" charset="0"/>
              </a:defRPr>
            </a:lvl6pPr>
            <a:lvl7pPr marL="914400" algn="l" rtl="0" eaLnBrk="0" fontAlgn="base" hangingPunct="0">
              <a:lnSpc>
                <a:spcPct val="90000"/>
              </a:lnSpc>
              <a:spcBef>
                <a:spcPct val="0"/>
              </a:spcBef>
              <a:spcAft>
                <a:spcPct val="0"/>
              </a:spcAft>
              <a:defRPr sz="3600" b="1">
                <a:solidFill>
                  <a:schemeClr val="tx2"/>
                </a:solidFill>
                <a:latin typeface="Arial" charset="0"/>
              </a:defRPr>
            </a:lvl7pPr>
            <a:lvl8pPr marL="1371600" algn="l" rtl="0" eaLnBrk="0" fontAlgn="base" hangingPunct="0">
              <a:lnSpc>
                <a:spcPct val="90000"/>
              </a:lnSpc>
              <a:spcBef>
                <a:spcPct val="0"/>
              </a:spcBef>
              <a:spcAft>
                <a:spcPct val="0"/>
              </a:spcAft>
              <a:defRPr sz="3600" b="1">
                <a:solidFill>
                  <a:schemeClr val="tx2"/>
                </a:solidFill>
                <a:latin typeface="Arial" charset="0"/>
              </a:defRPr>
            </a:lvl8pPr>
            <a:lvl9pPr marL="1828800" algn="l" rtl="0" eaLnBrk="0" fontAlgn="base" hangingPunct="0">
              <a:lnSpc>
                <a:spcPct val="90000"/>
              </a:lnSpc>
              <a:spcBef>
                <a:spcPct val="0"/>
              </a:spcBef>
              <a:spcAft>
                <a:spcPct val="0"/>
              </a:spcAft>
              <a:defRPr sz="3600" b="1">
                <a:solidFill>
                  <a:schemeClr val="tx2"/>
                </a:solidFill>
                <a:latin typeface="Arial" charset="0"/>
              </a:defRPr>
            </a:lvl9pPr>
          </a:lstStyle>
          <a:p>
            <a:r>
              <a:rPr lang="en-US" altLang="en-US" kern="0" dirty="0"/>
              <a:t>Who does NOT need Civil Rights Information and training?</a:t>
            </a:r>
          </a:p>
        </p:txBody>
      </p:sp>
      <p:sp>
        <p:nvSpPr>
          <p:cNvPr id="5" name="Rectangle 3"/>
          <p:cNvSpPr txBox="1">
            <a:spLocks noChangeArrowheads="1"/>
          </p:cNvSpPr>
          <p:nvPr/>
        </p:nvSpPr>
        <p:spPr bwMode="auto">
          <a:xfrm>
            <a:off x="759619" y="2453368"/>
            <a:ext cx="7393782" cy="378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tx1"/>
              </a:buClr>
              <a:buSzPct val="75000"/>
              <a:buFont typeface="Wingdings" pitchFamily="2" charset="2"/>
              <a:buNone/>
              <a:defRPr sz="2800">
                <a:solidFill>
                  <a:schemeClr val="tx1"/>
                </a:solidFill>
                <a:latin typeface="+mn-lt"/>
                <a:ea typeface="ＭＳ Ｐゴシック" pitchFamily="34" charset="-128"/>
                <a:cs typeface="+mn-cs"/>
              </a:defRPr>
            </a:lvl1pPr>
            <a:lvl2pPr marL="457200" indent="0" algn="ctr" rtl="0" eaLnBrk="0" fontAlgn="base" hangingPunct="0">
              <a:spcBef>
                <a:spcPct val="20000"/>
              </a:spcBef>
              <a:spcAft>
                <a:spcPct val="0"/>
              </a:spcAft>
              <a:buClr>
                <a:schemeClr val="tx1"/>
              </a:buClr>
              <a:buSzPct val="75000"/>
              <a:buNone/>
              <a:defRPr sz="2400">
                <a:solidFill>
                  <a:schemeClr val="tx1"/>
                </a:solidFill>
                <a:latin typeface="+mn-lt"/>
                <a:ea typeface="ＭＳ Ｐゴシック" pitchFamily="34" charset="-128"/>
              </a:defRPr>
            </a:lvl2pPr>
            <a:lvl3pPr marL="914400" indent="0" algn="ctr" rtl="0" eaLnBrk="0" fontAlgn="base" hangingPunct="0">
              <a:spcBef>
                <a:spcPct val="20000"/>
              </a:spcBef>
              <a:spcAft>
                <a:spcPct val="0"/>
              </a:spcAft>
              <a:buClr>
                <a:schemeClr val="tx1"/>
              </a:buClr>
              <a:buSzPct val="75000"/>
              <a:buFont typeface="Wingdings" pitchFamily="2" charset="2"/>
              <a:buNone/>
              <a:defRPr sz="2000">
                <a:solidFill>
                  <a:schemeClr val="tx1"/>
                </a:solidFill>
                <a:latin typeface="+mn-lt"/>
                <a:ea typeface="ＭＳ Ｐゴシック" pitchFamily="34" charset="-128"/>
              </a:defRPr>
            </a:lvl3pPr>
            <a:lvl4pPr marL="1371600" indent="0" algn="ctr" rtl="0" eaLnBrk="0" fontAlgn="base" hangingPunct="0">
              <a:spcBef>
                <a:spcPct val="20000"/>
              </a:spcBef>
              <a:spcAft>
                <a:spcPct val="0"/>
              </a:spcAft>
              <a:buClr>
                <a:schemeClr val="tx1"/>
              </a:buClr>
              <a:buSzPct val="80000"/>
              <a:buNone/>
              <a:defRPr sz="2000">
                <a:solidFill>
                  <a:schemeClr val="tx1"/>
                </a:solidFill>
                <a:latin typeface="+mn-lt"/>
                <a:ea typeface="ＭＳ Ｐゴシック" pitchFamily="34" charset="-128"/>
              </a:defRPr>
            </a:lvl4pPr>
            <a:lvl5pPr marL="18288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ea typeface="ＭＳ Ｐゴシック" pitchFamily="34" charset="-128"/>
              </a:defRPr>
            </a:lvl5pPr>
            <a:lvl6pPr marL="22860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6pPr>
            <a:lvl7pPr marL="27432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7pPr>
            <a:lvl8pPr marL="32004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8pPr>
            <a:lvl9pPr marL="36576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9pPr>
          </a:lstStyle>
          <a:p>
            <a:pPr marL="457200" indent="-457200" algn="l" eaLnBrk="1" hangingPunct="1">
              <a:buFont typeface="Arial" panose="020B0604020202020204" pitchFamily="34" charset="0"/>
              <a:buChar char="•"/>
            </a:pPr>
            <a:endParaRPr lang="en-US" altLang="en-US" sz="4000" kern="0" dirty="0">
              <a:latin typeface="Arial Rounded MT Bold" panose="020F0704030504030204" pitchFamily="34" charset="0"/>
            </a:endParaRPr>
          </a:p>
          <a:p>
            <a:pPr marL="457200" indent="-457200" algn="l" eaLnBrk="1" hangingPunct="1">
              <a:buFont typeface="Arial" panose="020B0604020202020204" pitchFamily="34" charset="0"/>
              <a:buChar char="•"/>
            </a:pPr>
            <a:r>
              <a:rPr lang="en-US" altLang="en-US" sz="4000" kern="0" dirty="0">
                <a:latin typeface="Arial Rounded MT Bold" panose="020F0704030504030204" pitchFamily="34" charset="0"/>
              </a:rPr>
              <a:t>Staff who do NOT have contact with public</a:t>
            </a:r>
          </a:p>
          <a:p>
            <a:pPr lvl="6" algn="l" eaLnBrk="1" hangingPunct="1"/>
            <a:r>
              <a:rPr lang="en-US" altLang="en-US" sz="3200" kern="0" dirty="0">
                <a:latin typeface="Arial Rounded MT Bold" panose="020F0704030504030204" pitchFamily="34" charset="0"/>
              </a:rPr>
              <a:t>   AND</a:t>
            </a:r>
          </a:p>
          <a:p>
            <a:pPr marL="571500" indent="-571500" algn="l" eaLnBrk="1" hangingPunct="1">
              <a:buFont typeface="Arial" panose="020B0604020202020204" pitchFamily="34" charset="0"/>
              <a:buChar char="•"/>
            </a:pPr>
            <a:r>
              <a:rPr lang="en-US" altLang="en-US" sz="4000" kern="0" dirty="0">
                <a:latin typeface="Arial Rounded MT Bold" panose="020F0704030504030204" pitchFamily="34" charset="0"/>
              </a:rPr>
              <a:t>Do NOT handle personal info</a:t>
            </a:r>
          </a:p>
          <a:p>
            <a:pPr marL="457200" indent="-457200" algn="l" eaLnBrk="1" hangingPunct="1">
              <a:buFont typeface="Arial" panose="020B0604020202020204" pitchFamily="34" charset="0"/>
              <a:buChar char="•"/>
            </a:pPr>
            <a:endParaRPr lang="en-US" altLang="en-US" sz="4000" kern="0" dirty="0">
              <a:latin typeface="Arial Rounded MT Bold" panose="020F0704030504030204" pitchFamily="34" charset="0"/>
            </a:endParaRPr>
          </a:p>
          <a:p>
            <a:pPr lvl="4" algn="l" eaLnBrk="1" hangingPunct="1"/>
            <a:endParaRPr lang="en-US" altLang="en-US" sz="2200" kern="0" dirty="0"/>
          </a:p>
          <a:p>
            <a:pPr marL="457200" indent="-457200" algn="l" eaLnBrk="1" hangingPunct="1">
              <a:buFont typeface="Arial" panose="020B0604020202020204" pitchFamily="34" charset="0"/>
              <a:buChar char="•"/>
            </a:pPr>
            <a:endParaRPr lang="en-US" altLang="en-US" sz="3000" kern="0" dirty="0"/>
          </a:p>
        </p:txBody>
      </p:sp>
      <p:sp>
        <p:nvSpPr>
          <p:cNvPr id="2" name="Slide Number Placeholder 1"/>
          <p:cNvSpPr>
            <a:spLocks noGrp="1"/>
          </p:cNvSpPr>
          <p:nvPr>
            <p:ph type="sldNum" sz="quarter" idx="12"/>
          </p:nvPr>
        </p:nvSpPr>
        <p:spPr/>
        <p:txBody>
          <a:bodyPr/>
          <a:lstStyle/>
          <a:p>
            <a:pPr>
              <a:defRPr/>
            </a:pPr>
            <a:fld id="{A914DEF1-9C94-4B2F-B014-B5643635FCBC}" type="slidenum">
              <a:rPr lang="en-US" smtClean="0"/>
              <a:pPr>
                <a:defRPr/>
              </a:pPr>
              <a:t>11</a:t>
            </a:fld>
            <a:endParaRPr lang="en-US"/>
          </a:p>
        </p:txBody>
      </p:sp>
    </p:spTree>
    <p:custDataLst>
      <p:tags r:id="rId1"/>
    </p:custDataLst>
    <p:extLst>
      <p:ext uri="{BB962C8B-B14F-4D97-AF65-F5344CB8AC3E}">
        <p14:creationId xmlns:p14="http://schemas.microsoft.com/office/powerpoint/2010/main" val="3531600175"/>
      </p:ext>
    </p:extLst>
  </p:cSld>
  <p:clrMapOvr>
    <a:masterClrMapping/>
  </p:clrMapOvr>
  <p:transition advTm="20055"/>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37206" y="839357"/>
            <a:ext cx="8384381"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pitchFamily="34" charset="-128"/>
                <a:cs typeface="+mj-cs"/>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5pPr>
            <a:lvl6pPr marL="457200" algn="l" rtl="0" eaLnBrk="0" fontAlgn="base" hangingPunct="0">
              <a:lnSpc>
                <a:spcPct val="90000"/>
              </a:lnSpc>
              <a:spcBef>
                <a:spcPct val="0"/>
              </a:spcBef>
              <a:spcAft>
                <a:spcPct val="0"/>
              </a:spcAft>
              <a:defRPr sz="3600" b="1">
                <a:solidFill>
                  <a:schemeClr val="tx2"/>
                </a:solidFill>
                <a:latin typeface="Arial" charset="0"/>
              </a:defRPr>
            </a:lvl6pPr>
            <a:lvl7pPr marL="914400" algn="l" rtl="0" eaLnBrk="0" fontAlgn="base" hangingPunct="0">
              <a:lnSpc>
                <a:spcPct val="90000"/>
              </a:lnSpc>
              <a:spcBef>
                <a:spcPct val="0"/>
              </a:spcBef>
              <a:spcAft>
                <a:spcPct val="0"/>
              </a:spcAft>
              <a:defRPr sz="3600" b="1">
                <a:solidFill>
                  <a:schemeClr val="tx2"/>
                </a:solidFill>
                <a:latin typeface="Arial" charset="0"/>
              </a:defRPr>
            </a:lvl7pPr>
            <a:lvl8pPr marL="1371600" algn="l" rtl="0" eaLnBrk="0" fontAlgn="base" hangingPunct="0">
              <a:lnSpc>
                <a:spcPct val="90000"/>
              </a:lnSpc>
              <a:spcBef>
                <a:spcPct val="0"/>
              </a:spcBef>
              <a:spcAft>
                <a:spcPct val="0"/>
              </a:spcAft>
              <a:defRPr sz="3600" b="1">
                <a:solidFill>
                  <a:schemeClr val="tx2"/>
                </a:solidFill>
                <a:latin typeface="Arial" charset="0"/>
              </a:defRPr>
            </a:lvl8pPr>
            <a:lvl9pPr marL="1828800" algn="l" rtl="0" eaLnBrk="0" fontAlgn="base" hangingPunct="0">
              <a:lnSpc>
                <a:spcPct val="90000"/>
              </a:lnSpc>
              <a:spcBef>
                <a:spcPct val="0"/>
              </a:spcBef>
              <a:spcAft>
                <a:spcPct val="0"/>
              </a:spcAft>
              <a:defRPr sz="3600" b="1">
                <a:solidFill>
                  <a:schemeClr val="tx2"/>
                </a:solidFill>
                <a:latin typeface="Arial" charset="0"/>
              </a:defRPr>
            </a:lvl9pPr>
          </a:lstStyle>
          <a:p>
            <a:r>
              <a:rPr lang="en-US" altLang="en-US" kern="0" dirty="0"/>
              <a:t>Who are Program Managers</a:t>
            </a:r>
          </a:p>
        </p:txBody>
      </p:sp>
      <p:sp>
        <p:nvSpPr>
          <p:cNvPr id="5" name="Rectangle 3"/>
          <p:cNvSpPr txBox="1">
            <a:spLocks noChangeArrowheads="1"/>
          </p:cNvSpPr>
          <p:nvPr/>
        </p:nvSpPr>
        <p:spPr bwMode="auto">
          <a:xfrm>
            <a:off x="759619" y="2453368"/>
            <a:ext cx="7393782" cy="310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tx1"/>
              </a:buClr>
              <a:buSzPct val="75000"/>
              <a:buFont typeface="Wingdings" pitchFamily="2" charset="2"/>
              <a:buNone/>
              <a:defRPr sz="2800">
                <a:solidFill>
                  <a:schemeClr val="tx1"/>
                </a:solidFill>
                <a:latin typeface="+mn-lt"/>
                <a:ea typeface="ＭＳ Ｐゴシック" pitchFamily="34" charset="-128"/>
                <a:cs typeface="+mn-cs"/>
              </a:defRPr>
            </a:lvl1pPr>
            <a:lvl2pPr marL="457200" indent="0" algn="ctr" rtl="0" eaLnBrk="0" fontAlgn="base" hangingPunct="0">
              <a:spcBef>
                <a:spcPct val="20000"/>
              </a:spcBef>
              <a:spcAft>
                <a:spcPct val="0"/>
              </a:spcAft>
              <a:buClr>
                <a:schemeClr val="tx1"/>
              </a:buClr>
              <a:buSzPct val="75000"/>
              <a:buNone/>
              <a:defRPr sz="2400">
                <a:solidFill>
                  <a:schemeClr val="tx1"/>
                </a:solidFill>
                <a:latin typeface="+mn-lt"/>
                <a:ea typeface="ＭＳ Ｐゴシック" pitchFamily="34" charset="-128"/>
              </a:defRPr>
            </a:lvl2pPr>
            <a:lvl3pPr marL="914400" indent="0" algn="ctr" rtl="0" eaLnBrk="0" fontAlgn="base" hangingPunct="0">
              <a:spcBef>
                <a:spcPct val="20000"/>
              </a:spcBef>
              <a:spcAft>
                <a:spcPct val="0"/>
              </a:spcAft>
              <a:buClr>
                <a:schemeClr val="tx1"/>
              </a:buClr>
              <a:buSzPct val="75000"/>
              <a:buFont typeface="Wingdings" pitchFamily="2" charset="2"/>
              <a:buNone/>
              <a:defRPr sz="2000">
                <a:solidFill>
                  <a:schemeClr val="tx1"/>
                </a:solidFill>
                <a:latin typeface="+mn-lt"/>
                <a:ea typeface="ＭＳ Ｐゴシック" pitchFamily="34" charset="-128"/>
              </a:defRPr>
            </a:lvl3pPr>
            <a:lvl4pPr marL="1371600" indent="0" algn="ctr" rtl="0" eaLnBrk="0" fontAlgn="base" hangingPunct="0">
              <a:spcBef>
                <a:spcPct val="20000"/>
              </a:spcBef>
              <a:spcAft>
                <a:spcPct val="0"/>
              </a:spcAft>
              <a:buClr>
                <a:schemeClr val="tx1"/>
              </a:buClr>
              <a:buSzPct val="80000"/>
              <a:buNone/>
              <a:defRPr sz="2000">
                <a:solidFill>
                  <a:schemeClr val="tx1"/>
                </a:solidFill>
                <a:latin typeface="+mn-lt"/>
                <a:ea typeface="ＭＳ Ｐゴシック" pitchFamily="34" charset="-128"/>
              </a:defRPr>
            </a:lvl4pPr>
            <a:lvl5pPr marL="18288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ea typeface="ＭＳ Ｐゴシック" pitchFamily="34" charset="-128"/>
              </a:defRPr>
            </a:lvl5pPr>
            <a:lvl6pPr marL="22860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6pPr>
            <a:lvl7pPr marL="27432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7pPr>
            <a:lvl8pPr marL="32004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8pPr>
            <a:lvl9pPr marL="36576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9pPr>
          </a:lstStyle>
          <a:p>
            <a:pPr marL="457200" indent="-457200" algn="l" eaLnBrk="1" hangingPunct="1">
              <a:buFont typeface="Arial" panose="020B0604020202020204" pitchFamily="34" charset="0"/>
              <a:buChar char="•"/>
            </a:pPr>
            <a:r>
              <a:rPr lang="en-US" altLang="en-US" sz="3600" kern="0" dirty="0">
                <a:latin typeface="Arial Rounded MT Bold" panose="020F0704030504030204" pitchFamily="34" charset="0"/>
              </a:rPr>
              <a:t>Staff or Volunteers </a:t>
            </a:r>
          </a:p>
          <a:p>
            <a:pPr marL="914400" lvl="1" indent="-457200" algn="l" eaLnBrk="1" hangingPunct="1">
              <a:buFont typeface="Courier New" panose="02070309020205020404" pitchFamily="49" charset="0"/>
              <a:buChar char="o"/>
            </a:pPr>
            <a:r>
              <a:rPr lang="en-US" altLang="en-US" sz="3200" kern="0" dirty="0">
                <a:latin typeface="Arial Rounded MT Bold" panose="020F0704030504030204" pitchFamily="34" charset="0"/>
              </a:rPr>
              <a:t>Manage TEFAP or CSFP program</a:t>
            </a:r>
          </a:p>
          <a:p>
            <a:pPr marL="914400" lvl="1" indent="-457200" algn="l" eaLnBrk="1" hangingPunct="1">
              <a:buFont typeface="Courier New" panose="02070309020205020404" pitchFamily="49" charset="0"/>
              <a:buChar char="o"/>
            </a:pPr>
            <a:r>
              <a:rPr lang="en-US" altLang="en-US" sz="3200" kern="0" dirty="0">
                <a:latin typeface="Arial Rounded MT Bold" panose="020F0704030504030204" pitchFamily="34" charset="0"/>
              </a:rPr>
              <a:t>Food Bank or Site</a:t>
            </a:r>
          </a:p>
          <a:p>
            <a:pPr marL="457200" indent="-457200" algn="l" eaLnBrk="1" hangingPunct="1">
              <a:buFont typeface="Arial" panose="020B0604020202020204" pitchFamily="34" charset="0"/>
              <a:buChar char="•"/>
            </a:pPr>
            <a:endParaRPr lang="en-US" altLang="en-US" sz="3000" kern="0" dirty="0"/>
          </a:p>
          <a:p>
            <a:pPr marL="457200" indent="-457200" algn="l" eaLnBrk="1" hangingPunct="1">
              <a:buFont typeface="Arial" panose="020B0604020202020204" pitchFamily="34" charset="0"/>
              <a:buChar char="•"/>
            </a:pPr>
            <a:endParaRPr lang="en-US" altLang="en-US" sz="3000" kern="0" dirty="0"/>
          </a:p>
        </p:txBody>
      </p:sp>
      <p:sp>
        <p:nvSpPr>
          <p:cNvPr id="2" name="Slide Number Placeholder 1"/>
          <p:cNvSpPr>
            <a:spLocks noGrp="1"/>
          </p:cNvSpPr>
          <p:nvPr>
            <p:ph type="sldNum" sz="quarter" idx="12"/>
          </p:nvPr>
        </p:nvSpPr>
        <p:spPr/>
        <p:txBody>
          <a:bodyPr/>
          <a:lstStyle/>
          <a:p>
            <a:pPr>
              <a:defRPr/>
            </a:pPr>
            <a:fld id="{A914DEF1-9C94-4B2F-B014-B5643635FCBC}" type="slidenum">
              <a:rPr lang="en-US" smtClean="0"/>
              <a:pPr>
                <a:defRPr/>
              </a:pPr>
              <a:t>12</a:t>
            </a:fld>
            <a:endParaRPr lang="en-US" dirty="0"/>
          </a:p>
        </p:txBody>
      </p:sp>
      <p:pic>
        <p:nvPicPr>
          <p:cNvPr id="7" name="Picture 6" descr="First Grade Factory: Get Your Kagan 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0393" y="1418798"/>
            <a:ext cx="2234806" cy="1441450"/>
          </a:xfrm>
          <a:prstGeom prst="rect">
            <a:avLst/>
          </a:prstGeom>
        </p:spPr>
      </p:pic>
      <p:pic>
        <p:nvPicPr>
          <p:cNvPr id="3" name="Picture 2" descr="Clipart - Teacher / &lt;strong&gt;Manager&lt;/strong&gt; between chair and des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2410" y="4363844"/>
            <a:ext cx="2789177" cy="2498638"/>
          </a:xfrm>
          <a:prstGeom prst="rect">
            <a:avLst/>
          </a:prstGeom>
        </p:spPr>
      </p:pic>
    </p:spTree>
    <p:custDataLst>
      <p:tags r:id="rId1"/>
    </p:custDataLst>
    <p:extLst>
      <p:ext uri="{BB962C8B-B14F-4D97-AF65-F5344CB8AC3E}">
        <p14:creationId xmlns:p14="http://schemas.microsoft.com/office/powerpoint/2010/main" val="790084648"/>
      </p:ext>
    </p:extLst>
  </p:cSld>
  <p:clrMapOvr>
    <a:masterClrMapping/>
  </p:clrMapOvr>
  <p:transition advTm="20055"/>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59618" y="847298"/>
            <a:ext cx="8384381"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pitchFamily="34" charset="-128"/>
                <a:cs typeface="+mj-cs"/>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5pPr>
            <a:lvl6pPr marL="457200" algn="l" rtl="0" eaLnBrk="0" fontAlgn="base" hangingPunct="0">
              <a:lnSpc>
                <a:spcPct val="90000"/>
              </a:lnSpc>
              <a:spcBef>
                <a:spcPct val="0"/>
              </a:spcBef>
              <a:spcAft>
                <a:spcPct val="0"/>
              </a:spcAft>
              <a:defRPr sz="3600" b="1">
                <a:solidFill>
                  <a:schemeClr val="tx2"/>
                </a:solidFill>
                <a:latin typeface="Arial" charset="0"/>
              </a:defRPr>
            </a:lvl6pPr>
            <a:lvl7pPr marL="914400" algn="l" rtl="0" eaLnBrk="0" fontAlgn="base" hangingPunct="0">
              <a:lnSpc>
                <a:spcPct val="90000"/>
              </a:lnSpc>
              <a:spcBef>
                <a:spcPct val="0"/>
              </a:spcBef>
              <a:spcAft>
                <a:spcPct val="0"/>
              </a:spcAft>
              <a:defRPr sz="3600" b="1">
                <a:solidFill>
                  <a:schemeClr val="tx2"/>
                </a:solidFill>
                <a:latin typeface="Arial" charset="0"/>
              </a:defRPr>
            </a:lvl7pPr>
            <a:lvl8pPr marL="1371600" algn="l" rtl="0" eaLnBrk="0" fontAlgn="base" hangingPunct="0">
              <a:lnSpc>
                <a:spcPct val="90000"/>
              </a:lnSpc>
              <a:spcBef>
                <a:spcPct val="0"/>
              </a:spcBef>
              <a:spcAft>
                <a:spcPct val="0"/>
              </a:spcAft>
              <a:defRPr sz="3600" b="1">
                <a:solidFill>
                  <a:schemeClr val="tx2"/>
                </a:solidFill>
                <a:latin typeface="Arial" charset="0"/>
              </a:defRPr>
            </a:lvl8pPr>
            <a:lvl9pPr marL="1828800" algn="l" rtl="0" eaLnBrk="0" fontAlgn="base" hangingPunct="0">
              <a:lnSpc>
                <a:spcPct val="90000"/>
              </a:lnSpc>
              <a:spcBef>
                <a:spcPct val="0"/>
              </a:spcBef>
              <a:spcAft>
                <a:spcPct val="0"/>
              </a:spcAft>
              <a:defRPr sz="3600" b="1">
                <a:solidFill>
                  <a:schemeClr val="tx2"/>
                </a:solidFill>
                <a:latin typeface="Arial" charset="0"/>
              </a:defRPr>
            </a:lvl9pPr>
          </a:lstStyle>
          <a:p>
            <a:r>
              <a:rPr lang="en-US" altLang="en-US" kern="0" dirty="0"/>
              <a:t>Frontline Staff</a:t>
            </a:r>
          </a:p>
        </p:txBody>
      </p:sp>
      <p:sp>
        <p:nvSpPr>
          <p:cNvPr id="5" name="Rectangle 3"/>
          <p:cNvSpPr txBox="1">
            <a:spLocks noChangeArrowheads="1"/>
          </p:cNvSpPr>
          <p:nvPr/>
        </p:nvSpPr>
        <p:spPr bwMode="auto">
          <a:xfrm>
            <a:off x="759619" y="2453368"/>
            <a:ext cx="7393782" cy="378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tx1"/>
              </a:buClr>
              <a:buSzPct val="75000"/>
              <a:buFont typeface="Wingdings" pitchFamily="2" charset="2"/>
              <a:buNone/>
              <a:defRPr sz="2800">
                <a:solidFill>
                  <a:schemeClr val="tx1"/>
                </a:solidFill>
                <a:latin typeface="+mn-lt"/>
                <a:ea typeface="ＭＳ Ｐゴシック" pitchFamily="34" charset="-128"/>
                <a:cs typeface="+mn-cs"/>
              </a:defRPr>
            </a:lvl1pPr>
            <a:lvl2pPr marL="457200" indent="0" algn="ctr" rtl="0" eaLnBrk="0" fontAlgn="base" hangingPunct="0">
              <a:spcBef>
                <a:spcPct val="20000"/>
              </a:spcBef>
              <a:spcAft>
                <a:spcPct val="0"/>
              </a:spcAft>
              <a:buClr>
                <a:schemeClr val="tx1"/>
              </a:buClr>
              <a:buSzPct val="75000"/>
              <a:buNone/>
              <a:defRPr sz="2400">
                <a:solidFill>
                  <a:schemeClr val="tx1"/>
                </a:solidFill>
                <a:latin typeface="+mn-lt"/>
                <a:ea typeface="ＭＳ Ｐゴシック" pitchFamily="34" charset="-128"/>
              </a:defRPr>
            </a:lvl2pPr>
            <a:lvl3pPr marL="914400" indent="0" algn="ctr" rtl="0" eaLnBrk="0" fontAlgn="base" hangingPunct="0">
              <a:spcBef>
                <a:spcPct val="20000"/>
              </a:spcBef>
              <a:spcAft>
                <a:spcPct val="0"/>
              </a:spcAft>
              <a:buClr>
                <a:schemeClr val="tx1"/>
              </a:buClr>
              <a:buSzPct val="75000"/>
              <a:buFont typeface="Wingdings" pitchFamily="2" charset="2"/>
              <a:buNone/>
              <a:defRPr sz="2000">
                <a:solidFill>
                  <a:schemeClr val="tx1"/>
                </a:solidFill>
                <a:latin typeface="+mn-lt"/>
                <a:ea typeface="ＭＳ Ｐゴシック" pitchFamily="34" charset="-128"/>
              </a:defRPr>
            </a:lvl3pPr>
            <a:lvl4pPr marL="1371600" indent="0" algn="ctr" rtl="0" eaLnBrk="0" fontAlgn="base" hangingPunct="0">
              <a:spcBef>
                <a:spcPct val="20000"/>
              </a:spcBef>
              <a:spcAft>
                <a:spcPct val="0"/>
              </a:spcAft>
              <a:buClr>
                <a:schemeClr val="tx1"/>
              </a:buClr>
              <a:buSzPct val="80000"/>
              <a:buNone/>
              <a:defRPr sz="2000">
                <a:solidFill>
                  <a:schemeClr val="tx1"/>
                </a:solidFill>
                <a:latin typeface="+mn-lt"/>
                <a:ea typeface="ＭＳ Ｐゴシック" pitchFamily="34" charset="-128"/>
              </a:defRPr>
            </a:lvl4pPr>
            <a:lvl5pPr marL="18288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ea typeface="ＭＳ Ｐゴシック" pitchFamily="34" charset="-128"/>
              </a:defRPr>
            </a:lvl5pPr>
            <a:lvl6pPr marL="22860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6pPr>
            <a:lvl7pPr marL="27432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7pPr>
            <a:lvl8pPr marL="32004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8pPr>
            <a:lvl9pPr marL="36576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9pPr>
          </a:lstStyle>
          <a:p>
            <a:pPr marL="457200" indent="-457200" algn="l" eaLnBrk="1" hangingPunct="1">
              <a:buFont typeface="Arial" panose="020B0604020202020204" pitchFamily="34" charset="0"/>
              <a:buChar char="•"/>
            </a:pPr>
            <a:r>
              <a:rPr lang="en-US" altLang="en-US" sz="3600" kern="0" dirty="0">
                <a:latin typeface="Arial Rounded MT Bold" panose="020F0704030504030204" pitchFamily="34" charset="0"/>
              </a:rPr>
              <a:t>Volunteers or employee </a:t>
            </a:r>
          </a:p>
          <a:p>
            <a:pPr marL="914400" lvl="1" indent="-457200" algn="l" eaLnBrk="1" hangingPunct="1">
              <a:buFont typeface="Courier New" panose="02070309020205020404" pitchFamily="49" charset="0"/>
              <a:buChar char="o"/>
            </a:pPr>
            <a:r>
              <a:rPr lang="en-US" altLang="en-US" sz="3200" kern="0" dirty="0">
                <a:latin typeface="Arial Rounded MT Bold" panose="020F0704030504030204" pitchFamily="34" charset="0"/>
              </a:rPr>
              <a:t>Interaction with applicants</a:t>
            </a:r>
          </a:p>
          <a:p>
            <a:pPr marL="914400" lvl="1" indent="-457200" algn="l" eaLnBrk="1" hangingPunct="1">
              <a:buFont typeface="Courier New" panose="02070309020205020404" pitchFamily="49" charset="0"/>
              <a:buChar char="o"/>
            </a:pPr>
            <a:r>
              <a:rPr lang="en-US" altLang="en-US" sz="3200" kern="0" dirty="0">
                <a:latin typeface="Arial Rounded MT Bold" panose="020F0704030504030204" pitchFamily="34" charset="0"/>
              </a:rPr>
              <a:t>Handle personal information</a:t>
            </a:r>
          </a:p>
          <a:p>
            <a:pPr marL="914400" lvl="1" indent="-457200" algn="l" eaLnBrk="1" hangingPunct="1">
              <a:buFont typeface="Courier New" panose="02070309020205020404" pitchFamily="49" charset="0"/>
              <a:buChar char="o"/>
            </a:pPr>
            <a:r>
              <a:rPr lang="en-US" altLang="en-US" sz="3200" kern="0" dirty="0">
                <a:latin typeface="Arial Rounded MT Bold" panose="020F0704030504030204" pitchFamily="34" charset="0"/>
              </a:rPr>
              <a:t>Have Frequent Contact</a:t>
            </a:r>
          </a:p>
          <a:p>
            <a:pPr marL="457200" indent="-457200" algn="l" eaLnBrk="1" hangingPunct="1">
              <a:buFont typeface="Arial" panose="020B0604020202020204" pitchFamily="34" charset="0"/>
              <a:buChar char="•"/>
            </a:pPr>
            <a:endParaRPr lang="en-US" altLang="en-US" sz="3000" kern="0" dirty="0"/>
          </a:p>
          <a:p>
            <a:pPr marL="457200" indent="-457200" algn="l" eaLnBrk="1" hangingPunct="1">
              <a:buFont typeface="Arial" panose="020B0604020202020204" pitchFamily="34" charset="0"/>
              <a:buChar char="•"/>
            </a:pPr>
            <a:endParaRPr lang="en-US" altLang="en-US" sz="3000" kern="0" dirty="0"/>
          </a:p>
        </p:txBody>
      </p:sp>
      <p:sp>
        <p:nvSpPr>
          <p:cNvPr id="2" name="Slide Number Placeholder 1"/>
          <p:cNvSpPr>
            <a:spLocks noGrp="1"/>
          </p:cNvSpPr>
          <p:nvPr>
            <p:ph type="sldNum" sz="quarter" idx="12"/>
          </p:nvPr>
        </p:nvSpPr>
        <p:spPr/>
        <p:txBody>
          <a:bodyPr/>
          <a:lstStyle/>
          <a:p>
            <a:pPr>
              <a:defRPr/>
            </a:pPr>
            <a:fld id="{A914DEF1-9C94-4B2F-B014-B5643635FCBC}" type="slidenum">
              <a:rPr lang="en-US" smtClean="0"/>
              <a:pPr>
                <a:defRPr/>
              </a:pPr>
              <a:t>13</a:t>
            </a:fld>
            <a:endParaRPr lang="en-US"/>
          </a:p>
        </p:txBody>
      </p:sp>
      <p:pic>
        <p:nvPicPr>
          <p:cNvPr id="7" name="Picture 6" descr="First Grade Factory: Get Your Kagan 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5009216"/>
            <a:ext cx="2234806" cy="1441450"/>
          </a:xfrm>
          <a:prstGeom prst="rect">
            <a:avLst/>
          </a:prstGeom>
        </p:spPr>
      </p:pic>
    </p:spTree>
    <p:custDataLst>
      <p:tags r:id="rId1"/>
    </p:custDataLst>
    <p:extLst>
      <p:ext uri="{BB962C8B-B14F-4D97-AF65-F5344CB8AC3E}">
        <p14:creationId xmlns:p14="http://schemas.microsoft.com/office/powerpoint/2010/main" val="453694284"/>
      </p:ext>
    </p:extLst>
  </p:cSld>
  <p:clrMapOvr>
    <a:masterClrMapping/>
  </p:clrMapOvr>
  <p:transition advTm="20055"/>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59618" y="847298"/>
            <a:ext cx="8384381"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pitchFamily="34" charset="-128"/>
                <a:cs typeface="+mj-cs"/>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5pPr>
            <a:lvl6pPr marL="457200" algn="l" rtl="0" eaLnBrk="0" fontAlgn="base" hangingPunct="0">
              <a:lnSpc>
                <a:spcPct val="90000"/>
              </a:lnSpc>
              <a:spcBef>
                <a:spcPct val="0"/>
              </a:spcBef>
              <a:spcAft>
                <a:spcPct val="0"/>
              </a:spcAft>
              <a:defRPr sz="3600" b="1">
                <a:solidFill>
                  <a:schemeClr val="tx2"/>
                </a:solidFill>
                <a:latin typeface="Arial" charset="0"/>
              </a:defRPr>
            </a:lvl6pPr>
            <a:lvl7pPr marL="914400" algn="l" rtl="0" eaLnBrk="0" fontAlgn="base" hangingPunct="0">
              <a:lnSpc>
                <a:spcPct val="90000"/>
              </a:lnSpc>
              <a:spcBef>
                <a:spcPct val="0"/>
              </a:spcBef>
              <a:spcAft>
                <a:spcPct val="0"/>
              </a:spcAft>
              <a:defRPr sz="3600" b="1">
                <a:solidFill>
                  <a:schemeClr val="tx2"/>
                </a:solidFill>
                <a:latin typeface="Arial" charset="0"/>
              </a:defRPr>
            </a:lvl7pPr>
            <a:lvl8pPr marL="1371600" algn="l" rtl="0" eaLnBrk="0" fontAlgn="base" hangingPunct="0">
              <a:lnSpc>
                <a:spcPct val="90000"/>
              </a:lnSpc>
              <a:spcBef>
                <a:spcPct val="0"/>
              </a:spcBef>
              <a:spcAft>
                <a:spcPct val="0"/>
              </a:spcAft>
              <a:defRPr sz="3600" b="1">
                <a:solidFill>
                  <a:schemeClr val="tx2"/>
                </a:solidFill>
                <a:latin typeface="Arial" charset="0"/>
              </a:defRPr>
            </a:lvl8pPr>
            <a:lvl9pPr marL="1828800" algn="l" rtl="0" eaLnBrk="0" fontAlgn="base" hangingPunct="0">
              <a:lnSpc>
                <a:spcPct val="90000"/>
              </a:lnSpc>
              <a:spcBef>
                <a:spcPct val="0"/>
              </a:spcBef>
              <a:spcAft>
                <a:spcPct val="0"/>
              </a:spcAft>
              <a:defRPr sz="3600" b="1">
                <a:solidFill>
                  <a:schemeClr val="tx2"/>
                </a:solidFill>
                <a:latin typeface="Arial" charset="0"/>
              </a:defRPr>
            </a:lvl9pPr>
          </a:lstStyle>
          <a:p>
            <a:r>
              <a:rPr lang="en-US" altLang="en-US" kern="0" dirty="0"/>
              <a:t>Non-Frontline Staff</a:t>
            </a:r>
          </a:p>
        </p:txBody>
      </p:sp>
      <p:sp>
        <p:nvSpPr>
          <p:cNvPr id="5" name="Rectangle 3"/>
          <p:cNvSpPr txBox="1">
            <a:spLocks noChangeArrowheads="1"/>
          </p:cNvSpPr>
          <p:nvPr/>
        </p:nvSpPr>
        <p:spPr bwMode="auto">
          <a:xfrm>
            <a:off x="759619" y="2453368"/>
            <a:ext cx="7393782" cy="378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tx1"/>
              </a:buClr>
              <a:buSzPct val="75000"/>
              <a:buFont typeface="Wingdings" pitchFamily="2" charset="2"/>
              <a:buNone/>
              <a:defRPr sz="2800">
                <a:solidFill>
                  <a:schemeClr val="tx1"/>
                </a:solidFill>
                <a:latin typeface="+mn-lt"/>
                <a:ea typeface="ＭＳ Ｐゴシック" pitchFamily="34" charset="-128"/>
                <a:cs typeface="+mn-cs"/>
              </a:defRPr>
            </a:lvl1pPr>
            <a:lvl2pPr marL="457200" indent="0" algn="ctr" rtl="0" eaLnBrk="0" fontAlgn="base" hangingPunct="0">
              <a:spcBef>
                <a:spcPct val="20000"/>
              </a:spcBef>
              <a:spcAft>
                <a:spcPct val="0"/>
              </a:spcAft>
              <a:buClr>
                <a:schemeClr val="tx1"/>
              </a:buClr>
              <a:buSzPct val="75000"/>
              <a:buNone/>
              <a:defRPr sz="2400">
                <a:solidFill>
                  <a:schemeClr val="tx1"/>
                </a:solidFill>
                <a:latin typeface="+mn-lt"/>
                <a:ea typeface="ＭＳ Ｐゴシック" pitchFamily="34" charset="-128"/>
              </a:defRPr>
            </a:lvl2pPr>
            <a:lvl3pPr marL="914400" indent="0" algn="ctr" rtl="0" eaLnBrk="0" fontAlgn="base" hangingPunct="0">
              <a:spcBef>
                <a:spcPct val="20000"/>
              </a:spcBef>
              <a:spcAft>
                <a:spcPct val="0"/>
              </a:spcAft>
              <a:buClr>
                <a:schemeClr val="tx1"/>
              </a:buClr>
              <a:buSzPct val="75000"/>
              <a:buFont typeface="Wingdings" pitchFamily="2" charset="2"/>
              <a:buNone/>
              <a:defRPr sz="2000">
                <a:solidFill>
                  <a:schemeClr val="tx1"/>
                </a:solidFill>
                <a:latin typeface="+mn-lt"/>
                <a:ea typeface="ＭＳ Ｐゴシック" pitchFamily="34" charset="-128"/>
              </a:defRPr>
            </a:lvl3pPr>
            <a:lvl4pPr marL="1371600" indent="0" algn="ctr" rtl="0" eaLnBrk="0" fontAlgn="base" hangingPunct="0">
              <a:spcBef>
                <a:spcPct val="20000"/>
              </a:spcBef>
              <a:spcAft>
                <a:spcPct val="0"/>
              </a:spcAft>
              <a:buClr>
                <a:schemeClr val="tx1"/>
              </a:buClr>
              <a:buSzPct val="80000"/>
              <a:buNone/>
              <a:defRPr sz="2000">
                <a:solidFill>
                  <a:schemeClr val="tx1"/>
                </a:solidFill>
                <a:latin typeface="+mn-lt"/>
                <a:ea typeface="ＭＳ Ｐゴシック" pitchFamily="34" charset="-128"/>
              </a:defRPr>
            </a:lvl4pPr>
            <a:lvl5pPr marL="18288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ea typeface="ＭＳ Ｐゴシック" pitchFamily="34" charset="-128"/>
              </a:defRPr>
            </a:lvl5pPr>
            <a:lvl6pPr marL="22860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6pPr>
            <a:lvl7pPr marL="27432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7pPr>
            <a:lvl8pPr marL="32004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8pPr>
            <a:lvl9pPr marL="36576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9pPr>
          </a:lstStyle>
          <a:p>
            <a:pPr marL="457200" indent="-457200" algn="l" eaLnBrk="1" hangingPunct="1">
              <a:buFont typeface="Arial" panose="020B0604020202020204" pitchFamily="34" charset="0"/>
              <a:buChar char="•"/>
            </a:pPr>
            <a:r>
              <a:rPr lang="en-US" altLang="en-US" sz="3600" kern="0" dirty="0">
                <a:latin typeface="Arial Rounded MT Bold" panose="020F0704030504030204" pitchFamily="34" charset="0"/>
              </a:rPr>
              <a:t>Volunteers or employee </a:t>
            </a:r>
          </a:p>
          <a:p>
            <a:pPr marL="914400" lvl="1" indent="-457200" algn="l" eaLnBrk="1" hangingPunct="1">
              <a:buFont typeface="Courier New" panose="02070309020205020404" pitchFamily="49" charset="0"/>
              <a:buChar char="o"/>
            </a:pPr>
            <a:r>
              <a:rPr lang="en-US" altLang="en-US" sz="3200" kern="0" dirty="0">
                <a:latin typeface="Arial Rounded MT Bold" panose="020F0704030504030204" pitchFamily="34" charset="0"/>
              </a:rPr>
              <a:t>Infrequent contact</a:t>
            </a:r>
          </a:p>
          <a:p>
            <a:pPr marL="1371600" lvl="2" indent="-457200" algn="l" eaLnBrk="1" hangingPunct="1">
              <a:buFont typeface="Courier New" panose="02070309020205020404" pitchFamily="49" charset="0"/>
              <a:buChar char="o"/>
            </a:pPr>
            <a:r>
              <a:rPr lang="en-US" altLang="en-US" sz="2800" kern="0" dirty="0">
                <a:latin typeface="Arial Rounded MT Bold" panose="020F0704030504030204" pitchFamily="34" charset="0"/>
              </a:rPr>
              <a:t>Two times or less per year</a:t>
            </a:r>
          </a:p>
          <a:p>
            <a:pPr marL="914400" lvl="1" indent="-457200" algn="l" eaLnBrk="1" hangingPunct="1">
              <a:buFont typeface="Courier New" panose="02070309020205020404" pitchFamily="49" charset="0"/>
              <a:buChar char="o"/>
            </a:pPr>
            <a:r>
              <a:rPr lang="en-US" altLang="en-US" sz="3200" kern="0" dirty="0">
                <a:latin typeface="Arial Rounded MT Bold" panose="020F0704030504030204" pitchFamily="34" charset="0"/>
              </a:rPr>
              <a:t>Examples</a:t>
            </a:r>
          </a:p>
          <a:p>
            <a:pPr marL="1371600" lvl="2" indent="-457200" algn="l" eaLnBrk="1" hangingPunct="1">
              <a:buFont typeface="Courier New" panose="02070309020205020404" pitchFamily="49" charset="0"/>
              <a:buChar char="o"/>
            </a:pPr>
            <a:r>
              <a:rPr lang="en-US" altLang="en-US" sz="2800" kern="0" dirty="0">
                <a:latin typeface="Arial Rounded MT Bold" panose="020F0704030504030204" pitchFamily="34" charset="0"/>
              </a:rPr>
              <a:t>One time volunteers</a:t>
            </a:r>
          </a:p>
          <a:p>
            <a:pPr marL="1371600" lvl="2" indent="-457200" algn="l" eaLnBrk="1" hangingPunct="1">
              <a:buFont typeface="Courier New" panose="02070309020205020404" pitchFamily="49" charset="0"/>
              <a:buChar char="o"/>
            </a:pPr>
            <a:r>
              <a:rPr lang="en-US" altLang="en-US" sz="2800" kern="0" dirty="0">
                <a:latin typeface="Arial Rounded MT Bold" panose="020F0704030504030204" pitchFamily="34" charset="0"/>
              </a:rPr>
              <a:t>School or Church Groups,  </a:t>
            </a:r>
          </a:p>
          <a:p>
            <a:pPr marL="457200" indent="-457200" algn="l" eaLnBrk="1" hangingPunct="1">
              <a:buFont typeface="Arial" panose="020B0604020202020204" pitchFamily="34" charset="0"/>
              <a:buChar char="•"/>
            </a:pPr>
            <a:endParaRPr lang="en-US" altLang="en-US" sz="3000" kern="0" dirty="0"/>
          </a:p>
          <a:p>
            <a:pPr marL="457200" indent="-457200" algn="l" eaLnBrk="1" hangingPunct="1">
              <a:buFont typeface="Arial" panose="020B0604020202020204" pitchFamily="34" charset="0"/>
              <a:buChar char="•"/>
            </a:pPr>
            <a:endParaRPr lang="en-US" altLang="en-US" sz="3000" kern="0" dirty="0"/>
          </a:p>
        </p:txBody>
      </p:sp>
      <p:sp>
        <p:nvSpPr>
          <p:cNvPr id="2" name="Slide Number Placeholder 1"/>
          <p:cNvSpPr>
            <a:spLocks noGrp="1"/>
          </p:cNvSpPr>
          <p:nvPr>
            <p:ph type="sldNum" sz="quarter" idx="12"/>
          </p:nvPr>
        </p:nvSpPr>
        <p:spPr/>
        <p:txBody>
          <a:bodyPr/>
          <a:lstStyle/>
          <a:p>
            <a:pPr>
              <a:defRPr/>
            </a:pPr>
            <a:fld id="{A914DEF1-9C94-4B2F-B014-B5643635FCBC}" type="slidenum">
              <a:rPr lang="en-US" smtClean="0"/>
              <a:pPr>
                <a:defRPr/>
              </a:pPr>
              <a:t>14</a:t>
            </a:fld>
            <a:endParaRPr lang="en-US"/>
          </a:p>
        </p:txBody>
      </p:sp>
      <p:pic>
        <p:nvPicPr>
          <p:cNvPr id="7" name="Picture 6" descr="First Grade Factory: Get Your Kagan 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780383"/>
            <a:ext cx="2234806" cy="1441450"/>
          </a:xfrm>
          <a:prstGeom prst="rect">
            <a:avLst/>
          </a:prstGeom>
        </p:spPr>
      </p:pic>
    </p:spTree>
    <p:custDataLst>
      <p:tags r:id="rId1"/>
    </p:custDataLst>
    <p:extLst>
      <p:ext uri="{BB962C8B-B14F-4D97-AF65-F5344CB8AC3E}">
        <p14:creationId xmlns:p14="http://schemas.microsoft.com/office/powerpoint/2010/main" val="856220692"/>
      </p:ext>
    </p:extLst>
  </p:cSld>
  <p:clrMapOvr>
    <a:masterClrMapping/>
  </p:clrMapOvr>
  <p:transition advTm="20055"/>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524000"/>
            <a:ext cx="3258671" cy="3730321"/>
          </a:xfrm>
          <a:prstGeom prst="rect">
            <a:avLst/>
          </a:prstGeom>
        </p:spPr>
      </p:pic>
      <p:sp>
        <p:nvSpPr>
          <p:cNvPr id="4" name="Title 1"/>
          <p:cNvSpPr txBox="1">
            <a:spLocks/>
          </p:cNvSpPr>
          <p:nvPr/>
        </p:nvSpPr>
        <p:spPr bwMode="auto">
          <a:xfrm>
            <a:off x="759618" y="847298"/>
            <a:ext cx="8384381" cy="676702"/>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pitchFamily="34" charset="-128"/>
                <a:cs typeface="+mj-cs"/>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5pPr>
            <a:lvl6pPr marL="457200" algn="l" rtl="0" eaLnBrk="0" fontAlgn="base" hangingPunct="0">
              <a:lnSpc>
                <a:spcPct val="90000"/>
              </a:lnSpc>
              <a:spcBef>
                <a:spcPct val="0"/>
              </a:spcBef>
              <a:spcAft>
                <a:spcPct val="0"/>
              </a:spcAft>
              <a:defRPr sz="3600" b="1">
                <a:solidFill>
                  <a:schemeClr val="tx2"/>
                </a:solidFill>
                <a:latin typeface="Arial" charset="0"/>
              </a:defRPr>
            </a:lvl6pPr>
            <a:lvl7pPr marL="914400" algn="l" rtl="0" eaLnBrk="0" fontAlgn="base" hangingPunct="0">
              <a:lnSpc>
                <a:spcPct val="90000"/>
              </a:lnSpc>
              <a:spcBef>
                <a:spcPct val="0"/>
              </a:spcBef>
              <a:spcAft>
                <a:spcPct val="0"/>
              </a:spcAft>
              <a:defRPr sz="3600" b="1">
                <a:solidFill>
                  <a:schemeClr val="tx2"/>
                </a:solidFill>
                <a:latin typeface="Arial" charset="0"/>
              </a:defRPr>
            </a:lvl7pPr>
            <a:lvl8pPr marL="1371600" algn="l" rtl="0" eaLnBrk="0" fontAlgn="base" hangingPunct="0">
              <a:lnSpc>
                <a:spcPct val="90000"/>
              </a:lnSpc>
              <a:spcBef>
                <a:spcPct val="0"/>
              </a:spcBef>
              <a:spcAft>
                <a:spcPct val="0"/>
              </a:spcAft>
              <a:defRPr sz="3600" b="1">
                <a:solidFill>
                  <a:schemeClr val="tx2"/>
                </a:solidFill>
                <a:latin typeface="Arial" charset="0"/>
              </a:defRPr>
            </a:lvl8pPr>
            <a:lvl9pPr marL="1828800" algn="l" rtl="0" eaLnBrk="0" fontAlgn="base" hangingPunct="0">
              <a:lnSpc>
                <a:spcPct val="90000"/>
              </a:lnSpc>
              <a:spcBef>
                <a:spcPct val="0"/>
              </a:spcBef>
              <a:spcAft>
                <a:spcPct val="0"/>
              </a:spcAft>
              <a:defRPr sz="3600" b="1">
                <a:solidFill>
                  <a:schemeClr val="tx2"/>
                </a:solidFill>
                <a:latin typeface="Arial" charset="0"/>
              </a:defRPr>
            </a:lvl9pPr>
          </a:lstStyle>
          <a:p>
            <a:r>
              <a:rPr lang="en-US" altLang="en-US" kern="0" dirty="0"/>
              <a:t>Civil rights Webinar</a:t>
            </a:r>
          </a:p>
        </p:txBody>
      </p:sp>
      <p:sp>
        <p:nvSpPr>
          <p:cNvPr id="2" name="Slide Number Placeholder 1"/>
          <p:cNvSpPr>
            <a:spLocks noGrp="1"/>
          </p:cNvSpPr>
          <p:nvPr>
            <p:ph type="sldNum" sz="quarter" idx="12"/>
          </p:nvPr>
        </p:nvSpPr>
        <p:spPr/>
        <p:txBody>
          <a:bodyPr/>
          <a:lstStyle/>
          <a:p>
            <a:pPr>
              <a:defRPr/>
            </a:pPr>
            <a:fld id="{A914DEF1-9C94-4B2F-B014-B5643635FCBC}" type="slidenum">
              <a:rPr lang="en-US" smtClean="0"/>
              <a:pPr>
                <a:defRPr/>
              </a:pPr>
              <a:t>15</a:t>
            </a:fld>
            <a:endParaRPr lang="en-US"/>
          </a:p>
        </p:txBody>
      </p:sp>
      <p:sp>
        <p:nvSpPr>
          <p:cNvPr id="8" name="Rectangle 7"/>
          <p:cNvSpPr/>
          <p:nvPr/>
        </p:nvSpPr>
        <p:spPr>
          <a:xfrm>
            <a:off x="934444" y="5415535"/>
            <a:ext cx="7275112" cy="830997"/>
          </a:xfrm>
          <a:prstGeom prst="rect">
            <a:avLst/>
          </a:prstGeom>
        </p:spPr>
        <p:txBody>
          <a:bodyPr wrap="square">
            <a:spAutoFit/>
          </a:bodyPr>
          <a:lstStyle/>
          <a:p>
            <a:r>
              <a:rPr lang="en-US" dirty="0"/>
              <a:t>http://www.cdss.ca.gov/inforesources/EFAP/Policies-and-Notices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825" y="228600"/>
            <a:ext cx="8875059" cy="6858000"/>
          </a:xfrm>
          <a:prstGeom prst="rect">
            <a:avLst/>
          </a:prstGeom>
        </p:spPr>
      </p:pic>
    </p:spTree>
    <p:custDataLst>
      <p:tags r:id="rId1"/>
    </p:custDataLst>
    <p:extLst>
      <p:ext uri="{BB962C8B-B14F-4D97-AF65-F5344CB8AC3E}">
        <p14:creationId xmlns:p14="http://schemas.microsoft.com/office/powerpoint/2010/main" val="2159441117"/>
      </p:ext>
    </p:extLst>
  </p:cSld>
  <p:clrMapOvr>
    <a:masterClrMapping/>
  </p:clrMapOvr>
  <p:transition advTm="771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rik Menebak Tanggal Lahir - Chaidir.Web.i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412127"/>
            <a:ext cx="4093175" cy="3069881"/>
          </a:xfrm>
          <a:prstGeom prst="rect">
            <a:avLst/>
          </a:prstGeom>
        </p:spPr>
      </p:pic>
      <p:sp>
        <p:nvSpPr>
          <p:cNvPr id="4" name="Title 1"/>
          <p:cNvSpPr txBox="1">
            <a:spLocks/>
          </p:cNvSpPr>
          <p:nvPr/>
        </p:nvSpPr>
        <p:spPr bwMode="auto">
          <a:xfrm>
            <a:off x="759619" y="847298"/>
            <a:ext cx="6686356"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pitchFamily="34" charset="-128"/>
                <a:cs typeface="+mj-cs"/>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5pPr>
            <a:lvl6pPr marL="457200" algn="l" rtl="0" eaLnBrk="0" fontAlgn="base" hangingPunct="0">
              <a:lnSpc>
                <a:spcPct val="90000"/>
              </a:lnSpc>
              <a:spcBef>
                <a:spcPct val="0"/>
              </a:spcBef>
              <a:spcAft>
                <a:spcPct val="0"/>
              </a:spcAft>
              <a:defRPr sz="3600" b="1">
                <a:solidFill>
                  <a:schemeClr val="tx2"/>
                </a:solidFill>
                <a:latin typeface="Arial" charset="0"/>
              </a:defRPr>
            </a:lvl6pPr>
            <a:lvl7pPr marL="914400" algn="l" rtl="0" eaLnBrk="0" fontAlgn="base" hangingPunct="0">
              <a:lnSpc>
                <a:spcPct val="90000"/>
              </a:lnSpc>
              <a:spcBef>
                <a:spcPct val="0"/>
              </a:spcBef>
              <a:spcAft>
                <a:spcPct val="0"/>
              </a:spcAft>
              <a:defRPr sz="3600" b="1">
                <a:solidFill>
                  <a:schemeClr val="tx2"/>
                </a:solidFill>
                <a:latin typeface="Arial" charset="0"/>
              </a:defRPr>
            </a:lvl7pPr>
            <a:lvl8pPr marL="1371600" algn="l" rtl="0" eaLnBrk="0" fontAlgn="base" hangingPunct="0">
              <a:lnSpc>
                <a:spcPct val="90000"/>
              </a:lnSpc>
              <a:spcBef>
                <a:spcPct val="0"/>
              </a:spcBef>
              <a:spcAft>
                <a:spcPct val="0"/>
              </a:spcAft>
              <a:defRPr sz="3600" b="1">
                <a:solidFill>
                  <a:schemeClr val="tx2"/>
                </a:solidFill>
                <a:latin typeface="Arial" charset="0"/>
              </a:defRPr>
            </a:lvl8pPr>
            <a:lvl9pPr marL="1828800" algn="l" rtl="0" eaLnBrk="0" fontAlgn="base" hangingPunct="0">
              <a:lnSpc>
                <a:spcPct val="90000"/>
              </a:lnSpc>
              <a:spcBef>
                <a:spcPct val="0"/>
              </a:spcBef>
              <a:spcAft>
                <a:spcPct val="0"/>
              </a:spcAft>
              <a:defRPr sz="3600" b="1">
                <a:solidFill>
                  <a:schemeClr val="tx2"/>
                </a:solidFill>
                <a:latin typeface="Arial" charset="0"/>
              </a:defRPr>
            </a:lvl9pPr>
          </a:lstStyle>
          <a:p>
            <a:r>
              <a:rPr lang="en-US" altLang="en-US" kern="0" dirty="0"/>
              <a:t>How often?  FRONTLINE</a:t>
            </a:r>
          </a:p>
        </p:txBody>
      </p:sp>
      <p:sp>
        <p:nvSpPr>
          <p:cNvPr id="5" name="Rectangle 3"/>
          <p:cNvSpPr txBox="1">
            <a:spLocks noChangeArrowheads="1"/>
          </p:cNvSpPr>
          <p:nvPr/>
        </p:nvSpPr>
        <p:spPr bwMode="auto">
          <a:xfrm>
            <a:off x="1433534" y="2434539"/>
            <a:ext cx="2605066" cy="769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tx1"/>
              </a:buClr>
              <a:buSzPct val="75000"/>
              <a:buFont typeface="Wingdings" pitchFamily="2" charset="2"/>
              <a:buNone/>
              <a:defRPr sz="2800">
                <a:solidFill>
                  <a:schemeClr val="tx1"/>
                </a:solidFill>
                <a:latin typeface="+mn-lt"/>
                <a:ea typeface="ＭＳ Ｐゴシック" pitchFamily="34" charset="-128"/>
                <a:cs typeface="+mn-cs"/>
              </a:defRPr>
            </a:lvl1pPr>
            <a:lvl2pPr marL="457200" indent="0" algn="ctr" rtl="0" eaLnBrk="0" fontAlgn="base" hangingPunct="0">
              <a:spcBef>
                <a:spcPct val="20000"/>
              </a:spcBef>
              <a:spcAft>
                <a:spcPct val="0"/>
              </a:spcAft>
              <a:buClr>
                <a:schemeClr val="tx1"/>
              </a:buClr>
              <a:buSzPct val="75000"/>
              <a:buNone/>
              <a:defRPr sz="2400">
                <a:solidFill>
                  <a:schemeClr val="tx1"/>
                </a:solidFill>
                <a:latin typeface="+mn-lt"/>
                <a:ea typeface="ＭＳ Ｐゴシック" pitchFamily="34" charset="-128"/>
              </a:defRPr>
            </a:lvl2pPr>
            <a:lvl3pPr marL="914400" indent="0" algn="ctr" rtl="0" eaLnBrk="0" fontAlgn="base" hangingPunct="0">
              <a:spcBef>
                <a:spcPct val="20000"/>
              </a:spcBef>
              <a:spcAft>
                <a:spcPct val="0"/>
              </a:spcAft>
              <a:buClr>
                <a:schemeClr val="tx1"/>
              </a:buClr>
              <a:buSzPct val="75000"/>
              <a:buFont typeface="Wingdings" pitchFamily="2" charset="2"/>
              <a:buNone/>
              <a:defRPr sz="2000">
                <a:solidFill>
                  <a:schemeClr val="tx1"/>
                </a:solidFill>
                <a:latin typeface="+mn-lt"/>
                <a:ea typeface="ＭＳ Ｐゴシック" pitchFamily="34" charset="-128"/>
              </a:defRPr>
            </a:lvl3pPr>
            <a:lvl4pPr marL="1371600" indent="0" algn="ctr" rtl="0" eaLnBrk="0" fontAlgn="base" hangingPunct="0">
              <a:spcBef>
                <a:spcPct val="20000"/>
              </a:spcBef>
              <a:spcAft>
                <a:spcPct val="0"/>
              </a:spcAft>
              <a:buClr>
                <a:schemeClr val="tx1"/>
              </a:buClr>
              <a:buSzPct val="80000"/>
              <a:buNone/>
              <a:defRPr sz="2000">
                <a:solidFill>
                  <a:schemeClr val="tx1"/>
                </a:solidFill>
                <a:latin typeface="+mn-lt"/>
                <a:ea typeface="ＭＳ Ｐゴシック" pitchFamily="34" charset="-128"/>
              </a:defRPr>
            </a:lvl4pPr>
            <a:lvl5pPr marL="18288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ea typeface="ＭＳ Ｐゴシック" pitchFamily="34" charset="-128"/>
              </a:defRPr>
            </a:lvl5pPr>
            <a:lvl6pPr marL="22860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6pPr>
            <a:lvl7pPr marL="27432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7pPr>
            <a:lvl8pPr marL="32004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8pPr>
            <a:lvl9pPr marL="3657600" indent="0" algn="ctr" rtl="0" eaLnBrk="0" fontAlgn="base" hangingPunct="0">
              <a:spcBef>
                <a:spcPct val="20000"/>
              </a:spcBef>
              <a:spcAft>
                <a:spcPct val="0"/>
              </a:spcAft>
              <a:buClr>
                <a:schemeClr val="tx1"/>
              </a:buClr>
              <a:buSzPct val="65000"/>
              <a:buFont typeface="Wingdings" pitchFamily="2" charset="2"/>
              <a:buNone/>
              <a:defRPr sz="2000">
                <a:solidFill>
                  <a:schemeClr val="tx1"/>
                </a:solidFill>
                <a:latin typeface="+mn-lt"/>
              </a:defRPr>
            </a:lvl9pPr>
          </a:lstStyle>
          <a:p>
            <a:pPr algn="l" eaLnBrk="1" hangingPunct="1"/>
            <a:r>
              <a:rPr lang="en-US" altLang="en-US" sz="4000" kern="0" dirty="0">
                <a:latin typeface="Arial Rounded MT Bold" panose="020F0704030504030204" pitchFamily="34" charset="0"/>
              </a:rPr>
              <a:t>Annually</a:t>
            </a:r>
          </a:p>
          <a:p>
            <a:pPr algn="l" eaLnBrk="1" hangingPunct="1"/>
            <a:endParaRPr lang="en-US" altLang="en-US" sz="4000" kern="0" dirty="0">
              <a:latin typeface="Arial Rounded MT Bold" panose="020F0704030504030204" pitchFamily="34" charset="0"/>
            </a:endParaRPr>
          </a:p>
        </p:txBody>
      </p:sp>
      <p:sp>
        <p:nvSpPr>
          <p:cNvPr id="2" name="Slide Number Placeholder 1"/>
          <p:cNvSpPr>
            <a:spLocks noGrp="1"/>
          </p:cNvSpPr>
          <p:nvPr>
            <p:ph type="sldNum" sz="quarter" idx="12"/>
          </p:nvPr>
        </p:nvSpPr>
        <p:spPr/>
        <p:txBody>
          <a:bodyPr/>
          <a:lstStyle/>
          <a:p>
            <a:pPr>
              <a:defRPr/>
            </a:pPr>
            <a:fld id="{A914DEF1-9C94-4B2F-B014-B5643635FCBC}" type="slidenum">
              <a:rPr lang="en-US" smtClean="0"/>
              <a:pPr>
                <a:defRPr/>
              </a:pPr>
              <a:t>16</a:t>
            </a:fld>
            <a:endParaRPr lang="en-US"/>
          </a:p>
        </p:txBody>
      </p:sp>
      <p:sp>
        <p:nvSpPr>
          <p:cNvPr id="6" name="Rectangle 5"/>
          <p:cNvSpPr/>
          <p:nvPr/>
        </p:nvSpPr>
        <p:spPr>
          <a:xfrm>
            <a:off x="1150190" y="5643383"/>
            <a:ext cx="7231809" cy="830997"/>
          </a:xfrm>
          <a:prstGeom prst="rect">
            <a:avLst/>
          </a:prstGeom>
        </p:spPr>
        <p:txBody>
          <a:bodyPr wrap="square">
            <a:spAutoFit/>
          </a:bodyPr>
          <a:lstStyle/>
          <a:p>
            <a:r>
              <a:rPr lang="en-US" dirty="0"/>
              <a:t>http://www.cdss.ca.gov/inforesources/EFAP/Policies-and-Notices</a:t>
            </a:r>
          </a:p>
        </p:txBody>
      </p:sp>
    </p:spTree>
    <p:custDataLst>
      <p:tags r:id="rId1"/>
    </p:custDataLst>
    <p:extLst>
      <p:ext uri="{BB962C8B-B14F-4D97-AF65-F5344CB8AC3E}">
        <p14:creationId xmlns:p14="http://schemas.microsoft.com/office/powerpoint/2010/main" val="1375939817"/>
      </p:ext>
    </p:extLst>
  </p:cSld>
  <p:clrMapOvr>
    <a:masterClrMapping/>
  </p:clrMapOvr>
  <p:transition advTm="412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pattFill prst="lg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914DEF1-9C94-4B2F-B014-B5643635FCBC}" type="slidenum">
              <a:rPr lang="en-US" smtClean="0"/>
              <a:pPr>
                <a:defRPr/>
              </a:pPr>
              <a:t>17</a:t>
            </a:fld>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1416967652"/>
              </p:ext>
            </p:extLst>
          </p:nvPr>
        </p:nvGraphicFramePr>
        <p:xfrm>
          <a:off x="1184695" y="13447"/>
          <a:ext cx="6774610" cy="9219217"/>
        </p:xfrm>
        <a:graphic>
          <a:graphicData uri="http://schemas.openxmlformats.org/presentationml/2006/ole">
            <mc:AlternateContent xmlns:mc="http://schemas.openxmlformats.org/markup-compatibility/2006">
              <mc:Choice xmlns:v="urn:schemas-microsoft-com:vml" Requires="v">
                <p:oleObj spid="_x0000_s3096" name="Acrobat Document" r:id="rId5" imgW="5829042" imgH="7543800" progId="Acrobat.Document.11">
                  <p:embed/>
                </p:oleObj>
              </mc:Choice>
              <mc:Fallback>
                <p:oleObj name="Acrobat Document" r:id="rId5" imgW="5829042" imgH="7543800" progId="Acrobat.Document.11">
                  <p:embed/>
                  <p:pic>
                    <p:nvPicPr>
                      <p:cNvPr id="9" name="Object 8"/>
                      <p:cNvPicPr/>
                      <p:nvPr/>
                    </p:nvPicPr>
                    <p:blipFill>
                      <a:blip r:embed="rId6"/>
                      <a:stretch>
                        <a:fillRect/>
                      </a:stretch>
                    </p:blipFill>
                    <p:spPr>
                      <a:xfrm>
                        <a:off x="1184695" y="13447"/>
                        <a:ext cx="6774610" cy="9219217"/>
                      </a:xfrm>
                      <a:prstGeom prst="rect">
                        <a:avLst/>
                      </a:prstGeom>
                      <a:ln>
                        <a:solidFill>
                          <a:schemeClr val="accent1"/>
                        </a:solidFill>
                      </a:ln>
                    </p:spPr>
                  </p:pic>
                </p:oleObj>
              </mc:Fallback>
            </mc:AlternateContent>
          </a:graphicData>
        </a:graphic>
      </p:graphicFrame>
    </p:spTree>
    <p:custDataLst>
      <p:tags r:id="rId2"/>
    </p:custDataLst>
    <p:extLst>
      <p:ext uri="{BB962C8B-B14F-4D97-AF65-F5344CB8AC3E}">
        <p14:creationId xmlns:p14="http://schemas.microsoft.com/office/powerpoint/2010/main" val="3465297980"/>
      </p:ext>
    </p:extLst>
  </p:cSld>
  <p:clrMapOvr>
    <a:masterClrMapping/>
  </p:clrMapOvr>
  <p:transition advTm="412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2"/>
          <p:cNvPicPr>
            <a:picLocks noChangeAspect="1" noChangeArrowheads="1"/>
          </p:cNvPicPr>
          <p:nvPr/>
        </p:nvPicPr>
        <p:blipFill>
          <a:blip r:embed="rId4">
            <a:extLst>
              <a:ext uri="{28A0092B-C50C-407E-A947-70E740481C1C}">
                <a14:useLocalDpi xmlns:a14="http://schemas.microsoft.com/office/drawing/2010/main" val="0"/>
              </a:ext>
            </a:extLst>
          </a:blip>
          <a:srcRect l="21770" t="40279" r="69238" b="32338"/>
          <a:stretch>
            <a:fillRect/>
          </a:stretch>
        </p:blipFill>
        <p:spPr bwMode="auto">
          <a:xfrm>
            <a:off x="84138" y="-26895"/>
            <a:ext cx="2741612"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Content Placeholder 2"/>
          <p:cNvSpPr>
            <a:spLocks noGrp="1"/>
          </p:cNvSpPr>
          <p:nvPr>
            <p:ph idx="1"/>
          </p:nvPr>
        </p:nvSpPr>
        <p:spPr>
          <a:xfrm>
            <a:off x="1488659" y="2923381"/>
            <a:ext cx="6705600" cy="2743200"/>
          </a:xfrm>
        </p:spPr>
        <p:txBody>
          <a:bodyPr/>
          <a:lstStyle/>
          <a:p>
            <a:pPr>
              <a:defRPr/>
            </a:pPr>
            <a:r>
              <a:rPr lang="en-US" sz="3200" dirty="0">
                <a:latin typeface="Arial Rounded MT Bold" panose="020F0704030504030204" pitchFamily="34" charset="0"/>
              </a:rPr>
              <a:t>Program availability</a:t>
            </a:r>
          </a:p>
          <a:p>
            <a:pPr>
              <a:defRPr/>
            </a:pPr>
            <a:r>
              <a:rPr lang="en-US" sz="3200" dirty="0">
                <a:latin typeface="Arial Rounded MT Bold" panose="020F0704030504030204" pitchFamily="34" charset="0"/>
              </a:rPr>
              <a:t>Procedures for filing a complaint</a:t>
            </a:r>
          </a:p>
          <a:p>
            <a:pPr>
              <a:defRPr/>
            </a:pPr>
            <a:r>
              <a:rPr lang="en-US" sz="3200" dirty="0">
                <a:latin typeface="Arial Rounded MT Bold" panose="020F0704030504030204" pitchFamily="34" charset="0"/>
              </a:rPr>
              <a:t>Non discrimination information</a:t>
            </a:r>
          </a:p>
          <a:p>
            <a:pPr>
              <a:defRPr/>
            </a:pPr>
            <a:r>
              <a:rPr lang="en-US" sz="3200" dirty="0">
                <a:latin typeface="Arial Rounded MT Bold" panose="020F0704030504030204" pitchFamily="34" charset="0"/>
              </a:rPr>
              <a:t>And Justice For All Poster</a:t>
            </a:r>
          </a:p>
        </p:txBody>
      </p:sp>
      <p:sp>
        <p:nvSpPr>
          <p:cNvPr id="2" name="Slide Number Placeholder 1"/>
          <p:cNvSpPr>
            <a:spLocks noGrp="1"/>
          </p:cNvSpPr>
          <p:nvPr>
            <p:ph type="sldNum" sz="quarter" idx="12"/>
          </p:nvPr>
        </p:nvSpPr>
        <p:spPr/>
        <p:txBody>
          <a:bodyPr/>
          <a:lstStyle/>
          <a:p>
            <a:pPr>
              <a:defRPr/>
            </a:pPr>
            <a:fld id="{CB9CA2A0-0A1E-4D41-B28F-4B5FDDF3AC92}" type="slidenum">
              <a:rPr lang="en-US" smtClean="0"/>
              <a:pPr>
                <a:defRPr/>
              </a:pPr>
              <a:t>18</a:t>
            </a:fld>
            <a:endParaRPr lang="en-US"/>
          </a:p>
        </p:txBody>
      </p:sp>
      <p:sp>
        <p:nvSpPr>
          <p:cNvPr id="3" name="Rectangle 2"/>
          <p:cNvSpPr/>
          <p:nvPr/>
        </p:nvSpPr>
        <p:spPr>
          <a:xfrm>
            <a:off x="3352800" y="1147062"/>
            <a:ext cx="4685898" cy="707886"/>
          </a:xfrm>
          <a:prstGeom prst="rect">
            <a:avLst/>
          </a:prstGeom>
        </p:spPr>
        <p:txBody>
          <a:bodyPr wrap="none">
            <a:spAutoFit/>
          </a:bodyPr>
          <a:lstStyle/>
          <a:p>
            <a:r>
              <a:rPr lang="en-US" sz="4000" b="1" u="sng" kern="0" dirty="0">
                <a:solidFill>
                  <a:srgbClr val="0066CC"/>
                </a:solidFill>
                <a:latin typeface="Arial"/>
              </a:rPr>
              <a:t>Public Notification</a:t>
            </a:r>
            <a:endParaRPr lang="en-US" sz="4000" b="1" dirty="0"/>
          </a:p>
        </p:txBody>
      </p:sp>
    </p:spTree>
    <p:custDataLst>
      <p:tags r:id="rId1"/>
    </p:custDataLst>
  </p:cSld>
  <p:clrMapOvr>
    <a:masterClrMapping/>
  </p:clrMapOvr>
  <p:transition advTm="35147"/>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Nondiscrimination Statement</a:t>
            </a:r>
          </a:p>
        </p:txBody>
      </p:sp>
      <p:sp>
        <p:nvSpPr>
          <p:cNvPr id="3" name="Slide Number Placeholder 2"/>
          <p:cNvSpPr>
            <a:spLocks noGrp="1"/>
          </p:cNvSpPr>
          <p:nvPr>
            <p:ph type="sldNum" sz="quarter" idx="12"/>
          </p:nvPr>
        </p:nvSpPr>
        <p:spPr/>
        <p:txBody>
          <a:bodyPr/>
          <a:lstStyle/>
          <a:p>
            <a:pPr>
              <a:defRPr/>
            </a:pPr>
            <a:fld id="{CB9CA2A0-0A1E-4D41-B28F-4B5FDDF3AC92}" type="slidenum">
              <a:rPr lang="en-US" smtClean="0"/>
              <a:pPr>
                <a:defRPr/>
              </a:pPr>
              <a:t>19</a:t>
            </a:fld>
            <a:endParaRPr lang="en-US"/>
          </a:p>
        </p:txBody>
      </p:sp>
      <p:sp>
        <p:nvSpPr>
          <p:cNvPr id="9" name="Rectangle 8"/>
          <p:cNvSpPr/>
          <p:nvPr/>
        </p:nvSpPr>
        <p:spPr>
          <a:xfrm>
            <a:off x="826008" y="2398216"/>
            <a:ext cx="8001000" cy="4154984"/>
          </a:xfrm>
          <a:prstGeom prst="rect">
            <a:avLst/>
          </a:prstGeom>
        </p:spPr>
        <p:txBody>
          <a:bodyPr wrap="square">
            <a:spAutoFit/>
          </a:bodyPr>
          <a:lstStyle/>
          <a:p>
            <a:pPr marR="17910"/>
            <a:r>
              <a:rPr lang="en-US" sz="1100" dirty="0">
                <a:solidFill>
                  <a:srgbClr val="000000"/>
                </a:solidFill>
                <a:cs typeface="Arial" panose="020B0604020202020204" pitchFamily="34"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 </a:t>
            </a:r>
          </a:p>
          <a:p>
            <a:pPr marR="17910"/>
            <a:endParaRPr lang="en-US" sz="1100" dirty="0">
              <a:solidFill>
                <a:srgbClr val="000000"/>
              </a:solidFill>
              <a:cs typeface="Arial" panose="020B0604020202020204" pitchFamily="34" charset="0"/>
            </a:endParaRPr>
          </a:p>
          <a:p>
            <a:pPr marR="14650"/>
            <a:r>
              <a:rPr lang="en-US" sz="1100" dirty="0">
                <a:solidFill>
                  <a:srgbClr val="000000"/>
                </a:solidFill>
                <a:cs typeface="Arial" panose="020B0604020202020204" pitchFamily="34" charset="0"/>
              </a:rPr>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 </a:t>
            </a:r>
          </a:p>
          <a:p>
            <a:pPr marR="14650"/>
            <a:endParaRPr lang="en-US" sz="1100" dirty="0">
              <a:solidFill>
                <a:srgbClr val="000000"/>
              </a:solidFill>
              <a:cs typeface="Arial" panose="020B0604020202020204" pitchFamily="34" charset="0"/>
            </a:endParaRPr>
          </a:p>
          <a:p>
            <a:r>
              <a:rPr lang="en-US" sz="1100" dirty="0">
                <a:solidFill>
                  <a:srgbClr val="000000"/>
                </a:solidFill>
                <a:cs typeface="Arial" panose="020B0604020202020204" pitchFamily="34" charset="0"/>
              </a:rPr>
              <a:t>To file a program complaint of discrimination, complete the </a:t>
            </a:r>
            <a:r>
              <a:rPr lang="en-US" sz="1100" dirty="0">
                <a:solidFill>
                  <a:srgbClr val="FF8117"/>
                </a:solidFill>
                <a:cs typeface="Arial" panose="020B0604020202020204" pitchFamily="34" charset="0"/>
              </a:rPr>
              <a:t>USDA Program Discrimination Complaint Form</a:t>
            </a:r>
            <a:r>
              <a:rPr lang="en-US" sz="1100" dirty="0">
                <a:solidFill>
                  <a:srgbClr val="000000"/>
                </a:solidFill>
                <a:cs typeface="Arial" panose="020B0604020202020204" pitchFamily="34" charset="0"/>
              </a:rPr>
              <a:t>, (AD-3027) found online at: </a:t>
            </a:r>
            <a:r>
              <a:rPr lang="en-US" sz="1100" dirty="0">
                <a:solidFill>
                  <a:srgbClr val="FF8117"/>
                </a:solidFill>
                <a:cs typeface="Arial" panose="020B0604020202020204" pitchFamily="34" charset="0"/>
              </a:rPr>
              <a:t>http://www.ascr.usda.gov/complaint_filing_cust.html</a:t>
            </a:r>
            <a:r>
              <a:rPr lang="en-US" sz="1100" dirty="0">
                <a:solidFill>
                  <a:srgbClr val="000000"/>
                </a:solidFill>
                <a:cs typeface="Arial" panose="020B0604020202020204" pitchFamily="34" charset="0"/>
              </a:rPr>
              <a:t>, and at any USDA office, or write a letter addressed to USDA and provide in the letter all of the information requested in the form. To request a copy of the complaint form, call (866) 632-9992. Submit your completed form or letter to USDA by: </a:t>
            </a:r>
          </a:p>
          <a:p>
            <a:endParaRPr lang="en-US" sz="1100" dirty="0">
              <a:solidFill>
                <a:srgbClr val="000000"/>
              </a:solidFill>
              <a:cs typeface="Arial" panose="020B0604020202020204" pitchFamily="34" charset="0"/>
            </a:endParaRPr>
          </a:p>
          <a:p>
            <a:r>
              <a:rPr lang="en-US" sz="1100" dirty="0">
                <a:solidFill>
                  <a:srgbClr val="000000"/>
                </a:solidFill>
                <a:cs typeface="Arial" panose="020B0604020202020204" pitchFamily="34" charset="0"/>
              </a:rPr>
              <a:t>(1) mail: U.S. Department of Agriculture </a:t>
            </a:r>
          </a:p>
          <a:p>
            <a:r>
              <a:rPr lang="en-US" sz="1100" dirty="0">
                <a:solidFill>
                  <a:srgbClr val="000000"/>
                </a:solidFill>
                <a:cs typeface="Arial" panose="020B0604020202020204" pitchFamily="34" charset="0"/>
              </a:rPr>
              <a:t>Office of the Assistant Secretary for Civil Rights </a:t>
            </a:r>
          </a:p>
          <a:p>
            <a:pPr marR="86210"/>
            <a:r>
              <a:rPr lang="en-US" sz="1100" dirty="0">
                <a:solidFill>
                  <a:srgbClr val="000000"/>
                </a:solidFill>
                <a:cs typeface="Arial" panose="020B0604020202020204" pitchFamily="34" charset="0"/>
              </a:rPr>
              <a:t>1400 Independence Avenue, SW </a:t>
            </a:r>
          </a:p>
          <a:p>
            <a:pPr marR="79160"/>
            <a:r>
              <a:rPr lang="en-US" sz="1100" dirty="0">
                <a:solidFill>
                  <a:srgbClr val="000000"/>
                </a:solidFill>
                <a:cs typeface="Arial" panose="020B0604020202020204" pitchFamily="34" charset="0"/>
              </a:rPr>
              <a:t>Washington, D.C. 20250-9410; </a:t>
            </a:r>
          </a:p>
          <a:p>
            <a:pPr marR="79160"/>
            <a:endParaRPr lang="en-US" sz="1100" dirty="0">
              <a:solidFill>
                <a:srgbClr val="000000"/>
              </a:solidFill>
              <a:cs typeface="Arial" panose="020B0604020202020204" pitchFamily="34" charset="0"/>
            </a:endParaRPr>
          </a:p>
          <a:p>
            <a:r>
              <a:rPr lang="en-US" sz="1100" dirty="0">
                <a:solidFill>
                  <a:srgbClr val="000000"/>
                </a:solidFill>
                <a:cs typeface="Arial" panose="020B0604020202020204" pitchFamily="34" charset="0"/>
              </a:rPr>
              <a:t>(2) fax: (202) 690-7442; or </a:t>
            </a:r>
          </a:p>
          <a:p>
            <a:endParaRPr lang="en-US" sz="1100" dirty="0">
              <a:solidFill>
                <a:srgbClr val="000000"/>
              </a:solidFill>
              <a:cs typeface="Arial" panose="020B0604020202020204" pitchFamily="34" charset="0"/>
            </a:endParaRPr>
          </a:p>
          <a:p>
            <a:r>
              <a:rPr lang="en-US" sz="1100" dirty="0">
                <a:solidFill>
                  <a:srgbClr val="000000"/>
                </a:solidFill>
                <a:cs typeface="Arial" panose="020B0604020202020204" pitchFamily="34" charset="0"/>
              </a:rPr>
              <a:t>(3) email: </a:t>
            </a:r>
            <a:r>
              <a:rPr lang="en-US" sz="1100" dirty="0">
                <a:solidFill>
                  <a:srgbClr val="FF8117"/>
                </a:solidFill>
                <a:cs typeface="Arial" panose="020B0604020202020204" pitchFamily="34" charset="0"/>
              </a:rPr>
              <a:t>program.intake@usda.gov</a:t>
            </a:r>
            <a:r>
              <a:rPr lang="en-US" sz="1100" dirty="0">
                <a:solidFill>
                  <a:srgbClr val="0000FF"/>
                </a:solidFill>
                <a:cs typeface="Arial" panose="020B0604020202020204" pitchFamily="34" charset="0"/>
              </a:rPr>
              <a:t>. </a:t>
            </a:r>
          </a:p>
          <a:p>
            <a:pPr algn="ctr"/>
            <a:r>
              <a:rPr lang="en-US" sz="1100" dirty="0">
                <a:solidFill>
                  <a:srgbClr val="000000"/>
                </a:solidFill>
                <a:cs typeface="Arial" panose="020B0604020202020204" pitchFamily="34" charset="0"/>
              </a:rPr>
              <a:t>This institution is an equal opportunity provider.</a:t>
            </a:r>
            <a:endParaRPr lang="en-US" sz="1100" dirty="0">
              <a:cs typeface="Arial" panose="020B0604020202020204" pitchFamily="34" charset="0"/>
            </a:endParaRPr>
          </a:p>
        </p:txBody>
      </p:sp>
    </p:spTree>
    <p:extLst>
      <p:ext uri="{BB962C8B-B14F-4D97-AF65-F5344CB8AC3E}">
        <p14:creationId xmlns:p14="http://schemas.microsoft.com/office/powerpoint/2010/main" val="577160246"/>
      </p:ext>
    </p:extLst>
  </p:cSld>
  <p:clrMapOvr>
    <a:masterClrMapping/>
  </p:clrMapOvr>
  <p:transition advTm="4391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pitchFamily="34" charset="-128"/>
                <a:cs typeface="+mj-cs"/>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5pPr>
            <a:lvl6pPr marL="457200" algn="l" rtl="0" eaLnBrk="0" fontAlgn="base" hangingPunct="0">
              <a:lnSpc>
                <a:spcPct val="90000"/>
              </a:lnSpc>
              <a:spcBef>
                <a:spcPct val="0"/>
              </a:spcBef>
              <a:spcAft>
                <a:spcPct val="0"/>
              </a:spcAft>
              <a:defRPr sz="3600" b="1">
                <a:solidFill>
                  <a:schemeClr val="tx2"/>
                </a:solidFill>
                <a:latin typeface="Arial" charset="0"/>
              </a:defRPr>
            </a:lvl6pPr>
            <a:lvl7pPr marL="914400" algn="l" rtl="0" eaLnBrk="0" fontAlgn="base" hangingPunct="0">
              <a:lnSpc>
                <a:spcPct val="90000"/>
              </a:lnSpc>
              <a:spcBef>
                <a:spcPct val="0"/>
              </a:spcBef>
              <a:spcAft>
                <a:spcPct val="0"/>
              </a:spcAft>
              <a:defRPr sz="3600" b="1">
                <a:solidFill>
                  <a:schemeClr val="tx2"/>
                </a:solidFill>
                <a:latin typeface="Arial" charset="0"/>
              </a:defRPr>
            </a:lvl7pPr>
            <a:lvl8pPr marL="1371600" algn="l" rtl="0" eaLnBrk="0" fontAlgn="base" hangingPunct="0">
              <a:lnSpc>
                <a:spcPct val="90000"/>
              </a:lnSpc>
              <a:spcBef>
                <a:spcPct val="0"/>
              </a:spcBef>
              <a:spcAft>
                <a:spcPct val="0"/>
              </a:spcAft>
              <a:defRPr sz="3600" b="1">
                <a:solidFill>
                  <a:schemeClr val="tx2"/>
                </a:solidFill>
                <a:latin typeface="Arial" charset="0"/>
              </a:defRPr>
            </a:lvl8pPr>
            <a:lvl9pPr marL="1828800" algn="l" rtl="0" eaLnBrk="0" fontAlgn="base" hangingPunct="0">
              <a:lnSpc>
                <a:spcPct val="90000"/>
              </a:lnSpc>
              <a:spcBef>
                <a:spcPct val="0"/>
              </a:spcBef>
              <a:spcAft>
                <a:spcPct val="0"/>
              </a:spcAft>
              <a:defRPr sz="3600" b="1">
                <a:solidFill>
                  <a:schemeClr val="tx2"/>
                </a:solidFill>
                <a:latin typeface="Arial" charset="0"/>
              </a:defRPr>
            </a:lvl9pPr>
          </a:lstStyle>
          <a:p>
            <a:r>
              <a:rPr lang="en-US" altLang="en-US" kern="0" dirty="0"/>
              <a:t>Agenda</a:t>
            </a:r>
          </a:p>
        </p:txBody>
      </p:sp>
      <p:sp>
        <p:nvSpPr>
          <p:cNvPr id="2" name="Slide Number Placeholder 1"/>
          <p:cNvSpPr>
            <a:spLocks noGrp="1"/>
          </p:cNvSpPr>
          <p:nvPr>
            <p:ph type="sldNum" sz="quarter" idx="12"/>
          </p:nvPr>
        </p:nvSpPr>
        <p:spPr/>
        <p:txBody>
          <a:bodyPr/>
          <a:lstStyle/>
          <a:p>
            <a:pPr>
              <a:defRPr/>
            </a:pPr>
            <a:fld id="{A914DEF1-9C94-4B2F-B014-B5643635FCBC}" type="slidenum">
              <a:rPr lang="en-US" smtClean="0"/>
              <a:pPr>
                <a:defRPr/>
              </a:pPr>
              <a:t>2</a:t>
            </a:fld>
            <a:endParaRPr lang="en-US"/>
          </a:p>
        </p:txBody>
      </p:sp>
      <p:pic>
        <p:nvPicPr>
          <p:cNvPr id="9" name="Picture 8" descr="Una &lt;strong&gt;agenda&lt;/strong&gt; es esencial para cualquier persona que quiera organizar su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24161"/>
            <a:ext cx="2362200" cy="1933575"/>
          </a:xfrm>
          <a:prstGeom prst="rect">
            <a:avLst/>
          </a:prstGeom>
        </p:spPr>
      </p:pic>
      <p:sp>
        <p:nvSpPr>
          <p:cNvPr id="8" name="Block Arc 7"/>
          <p:cNvSpPr/>
          <p:nvPr/>
        </p:nvSpPr>
        <p:spPr>
          <a:xfrm>
            <a:off x="-3069403" y="1844312"/>
            <a:ext cx="5472816" cy="5472816"/>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1809089" y="2733468"/>
            <a:ext cx="5756656" cy="369336"/>
          </a:xfrm>
          <a:custGeom>
            <a:avLst/>
            <a:gdLst>
              <a:gd name="connsiteX0" fmla="*/ 0 w 5756656"/>
              <a:gd name="connsiteY0" fmla="*/ 0 h 369336"/>
              <a:gd name="connsiteX1" fmla="*/ 5756656 w 5756656"/>
              <a:gd name="connsiteY1" fmla="*/ 0 h 369336"/>
              <a:gd name="connsiteX2" fmla="*/ 5756656 w 5756656"/>
              <a:gd name="connsiteY2" fmla="*/ 369336 h 369336"/>
              <a:gd name="connsiteX3" fmla="*/ 0 w 5756656"/>
              <a:gd name="connsiteY3" fmla="*/ 369336 h 369336"/>
              <a:gd name="connsiteX4" fmla="*/ 0 w 5756656"/>
              <a:gd name="connsiteY4" fmla="*/ 0 h 36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656" h="369336">
                <a:moveTo>
                  <a:pt x="0" y="0"/>
                </a:moveTo>
                <a:lnTo>
                  <a:pt x="5756656" y="0"/>
                </a:lnTo>
                <a:lnTo>
                  <a:pt x="5756656" y="369336"/>
                </a:lnTo>
                <a:lnTo>
                  <a:pt x="0" y="36933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Definition</a:t>
            </a:r>
          </a:p>
        </p:txBody>
      </p:sp>
      <p:sp>
        <p:nvSpPr>
          <p:cNvPr id="11" name="Oval 10"/>
          <p:cNvSpPr/>
          <p:nvPr/>
        </p:nvSpPr>
        <p:spPr>
          <a:xfrm>
            <a:off x="1578254" y="2687301"/>
            <a:ext cx="461670" cy="46167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p:cNvSpPr/>
          <p:nvPr/>
        </p:nvSpPr>
        <p:spPr>
          <a:xfrm>
            <a:off x="2143556" y="3287798"/>
            <a:ext cx="5422188" cy="369336"/>
          </a:xfrm>
          <a:custGeom>
            <a:avLst/>
            <a:gdLst>
              <a:gd name="connsiteX0" fmla="*/ 0 w 5422188"/>
              <a:gd name="connsiteY0" fmla="*/ 0 h 369336"/>
              <a:gd name="connsiteX1" fmla="*/ 5422188 w 5422188"/>
              <a:gd name="connsiteY1" fmla="*/ 0 h 369336"/>
              <a:gd name="connsiteX2" fmla="*/ 5422188 w 5422188"/>
              <a:gd name="connsiteY2" fmla="*/ 369336 h 369336"/>
              <a:gd name="connsiteX3" fmla="*/ 0 w 5422188"/>
              <a:gd name="connsiteY3" fmla="*/ 369336 h 369336"/>
              <a:gd name="connsiteX4" fmla="*/ 0 w 5422188"/>
              <a:gd name="connsiteY4" fmla="*/ 0 h 36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188" h="369336">
                <a:moveTo>
                  <a:pt x="0" y="0"/>
                </a:moveTo>
                <a:lnTo>
                  <a:pt x="5422188" y="0"/>
                </a:lnTo>
                <a:lnTo>
                  <a:pt x="5422188" y="369336"/>
                </a:lnTo>
                <a:lnTo>
                  <a:pt x="0" y="36933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Regulations and Authorities</a:t>
            </a:r>
          </a:p>
        </p:txBody>
      </p:sp>
      <p:sp>
        <p:nvSpPr>
          <p:cNvPr id="13" name="Oval 12"/>
          <p:cNvSpPr/>
          <p:nvPr/>
        </p:nvSpPr>
        <p:spPr>
          <a:xfrm>
            <a:off x="1912721" y="3241631"/>
            <a:ext cx="461670" cy="461670"/>
          </a:xfrm>
          <a:prstGeom prst="ellipse">
            <a:avLst/>
          </a:prstGeom>
          <a:blipFill rotWithShape="0">
            <a:blip r:embed="rId5"/>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p:cNvSpPr/>
          <p:nvPr/>
        </p:nvSpPr>
        <p:spPr>
          <a:xfrm>
            <a:off x="2326843" y="3841721"/>
            <a:ext cx="5238902" cy="369336"/>
          </a:xfrm>
          <a:custGeom>
            <a:avLst/>
            <a:gdLst>
              <a:gd name="connsiteX0" fmla="*/ 0 w 5238902"/>
              <a:gd name="connsiteY0" fmla="*/ 0 h 369336"/>
              <a:gd name="connsiteX1" fmla="*/ 5238902 w 5238902"/>
              <a:gd name="connsiteY1" fmla="*/ 0 h 369336"/>
              <a:gd name="connsiteX2" fmla="*/ 5238902 w 5238902"/>
              <a:gd name="connsiteY2" fmla="*/ 369336 h 369336"/>
              <a:gd name="connsiteX3" fmla="*/ 0 w 5238902"/>
              <a:gd name="connsiteY3" fmla="*/ 369336 h 369336"/>
              <a:gd name="connsiteX4" fmla="*/ 0 w 5238902"/>
              <a:gd name="connsiteY4" fmla="*/ 0 h 36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902" h="369336">
                <a:moveTo>
                  <a:pt x="0" y="0"/>
                </a:moveTo>
                <a:lnTo>
                  <a:pt x="5238902" y="0"/>
                </a:lnTo>
                <a:lnTo>
                  <a:pt x="5238902" y="369336"/>
                </a:lnTo>
                <a:lnTo>
                  <a:pt x="0" y="36933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Civil Rights Training</a:t>
            </a:r>
          </a:p>
        </p:txBody>
      </p:sp>
      <p:sp>
        <p:nvSpPr>
          <p:cNvPr id="15" name="Oval 14"/>
          <p:cNvSpPr/>
          <p:nvPr/>
        </p:nvSpPr>
        <p:spPr>
          <a:xfrm>
            <a:off x="2096007" y="3795554"/>
            <a:ext cx="461670" cy="461670"/>
          </a:xfrm>
          <a:prstGeom prst="ellipse">
            <a:avLst/>
          </a:prstGeom>
          <a:blipFill rotWithShape="0">
            <a:blip r:embed="rId5"/>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p:cNvSpPr/>
          <p:nvPr/>
        </p:nvSpPr>
        <p:spPr>
          <a:xfrm>
            <a:off x="2385364" y="4396050"/>
            <a:ext cx="5180380" cy="369336"/>
          </a:xfrm>
          <a:custGeom>
            <a:avLst/>
            <a:gdLst>
              <a:gd name="connsiteX0" fmla="*/ 0 w 5180380"/>
              <a:gd name="connsiteY0" fmla="*/ 0 h 369336"/>
              <a:gd name="connsiteX1" fmla="*/ 5180380 w 5180380"/>
              <a:gd name="connsiteY1" fmla="*/ 0 h 369336"/>
              <a:gd name="connsiteX2" fmla="*/ 5180380 w 5180380"/>
              <a:gd name="connsiteY2" fmla="*/ 369336 h 369336"/>
              <a:gd name="connsiteX3" fmla="*/ 0 w 5180380"/>
              <a:gd name="connsiteY3" fmla="*/ 369336 h 369336"/>
              <a:gd name="connsiteX4" fmla="*/ 0 w 5180380"/>
              <a:gd name="connsiteY4" fmla="*/ 0 h 36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380" h="369336">
                <a:moveTo>
                  <a:pt x="0" y="0"/>
                </a:moveTo>
                <a:lnTo>
                  <a:pt x="5180380" y="0"/>
                </a:lnTo>
                <a:lnTo>
                  <a:pt x="5180380" y="369336"/>
                </a:lnTo>
                <a:lnTo>
                  <a:pt x="0" y="36933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Racial and Ethnic Data Collection</a:t>
            </a:r>
          </a:p>
        </p:txBody>
      </p:sp>
      <p:sp>
        <p:nvSpPr>
          <p:cNvPr id="17" name="Oval 16"/>
          <p:cNvSpPr/>
          <p:nvPr/>
        </p:nvSpPr>
        <p:spPr>
          <a:xfrm>
            <a:off x="2154529" y="4349883"/>
            <a:ext cx="461670" cy="461670"/>
          </a:xfrm>
          <a:prstGeom prst="ellipse">
            <a:avLst/>
          </a:prstGeom>
          <a:blipFill rotWithShape="0">
            <a:blip r:embed="rId5"/>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8" name="Freeform 17"/>
          <p:cNvSpPr/>
          <p:nvPr/>
        </p:nvSpPr>
        <p:spPr>
          <a:xfrm>
            <a:off x="2326843" y="4950380"/>
            <a:ext cx="5238902" cy="369336"/>
          </a:xfrm>
          <a:custGeom>
            <a:avLst/>
            <a:gdLst>
              <a:gd name="connsiteX0" fmla="*/ 0 w 5238902"/>
              <a:gd name="connsiteY0" fmla="*/ 0 h 369336"/>
              <a:gd name="connsiteX1" fmla="*/ 5238902 w 5238902"/>
              <a:gd name="connsiteY1" fmla="*/ 0 h 369336"/>
              <a:gd name="connsiteX2" fmla="*/ 5238902 w 5238902"/>
              <a:gd name="connsiteY2" fmla="*/ 369336 h 369336"/>
              <a:gd name="connsiteX3" fmla="*/ 0 w 5238902"/>
              <a:gd name="connsiteY3" fmla="*/ 369336 h 369336"/>
              <a:gd name="connsiteX4" fmla="*/ 0 w 5238902"/>
              <a:gd name="connsiteY4" fmla="*/ 0 h 36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902" h="369336">
                <a:moveTo>
                  <a:pt x="0" y="0"/>
                </a:moveTo>
                <a:lnTo>
                  <a:pt x="5238902" y="0"/>
                </a:lnTo>
                <a:lnTo>
                  <a:pt x="5238902" y="369336"/>
                </a:lnTo>
                <a:lnTo>
                  <a:pt x="0" y="36933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Protected Classes</a:t>
            </a:r>
          </a:p>
        </p:txBody>
      </p:sp>
      <p:sp>
        <p:nvSpPr>
          <p:cNvPr id="19" name="Oval 18"/>
          <p:cNvSpPr/>
          <p:nvPr/>
        </p:nvSpPr>
        <p:spPr>
          <a:xfrm>
            <a:off x="2096007" y="4904213"/>
            <a:ext cx="461670" cy="461670"/>
          </a:xfrm>
          <a:prstGeom prst="ellipse">
            <a:avLst/>
          </a:prstGeom>
          <a:blipFill rotWithShape="0">
            <a:blip r:embed="rId5"/>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0" name="Freeform 19"/>
          <p:cNvSpPr/>
          <p:nvPr/>
        </p:nvSpPr>
        <p:spPr>
          <a:xfrm>
            <a:off x="2143556" y="5504303"/>
            <a:ext cx="5422188" cy="369336"/>
          </a:xfrm>
          <a:custGeom>
            <a:avLst/>
            <a:gdLst>
              <a:gd name="connsiteX0" fmla="*/ 0 w 5422188"/>
              <a:gd name="connsiteY0" fmla="*/ 0 h 369336"/>
              <a:gd name="connsiteX1" fmla="*/ 5422188 w 5422188"/>
              <a:gd name="connsiteY1" fmla="*/ 0 h 369336"/>
              <a:gd name="connsiteX2" fmla="*/ 5422188 w 5422188"/>
              <a:gd name="connsiteY2" fmla="*/ 369336 h 369336"/>
              <a:gd name="connsiteX3" fmla="*/ 0 w 5422188"/>
              <a:gd name="connsiteY3" fmla="*/ 369336 h 369336"/>
              <a:gd name="connsiteX4" fmla="*/ 0 w 5422188"/>
              <a:gd name="connsiteY4" fmla="*/ 0 h 36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188" h="369336">
                <a:moveTo>
                  <a:pt x="0" y="0"/>
                </a:moveTo>
                <a:lnTo>
                  <a:pt x="5422188" y="0"/>
                </a:lnTo>
                <a:lnTo>
                  <a:pt x="5422188" y="369336"/>
                </a:lnTo>
                <a:lnTo>
                  <a:pt x="0" y="36933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Complaint process</a:t>
            </a:r>
          </a:p>
        </p:txBody>
      </p:sp>
      <p:sp>
        <p:nvSpPr>
          <p:cNvPr id="21" name="Oval 20"/>
          <p:cNvSpPr/>
          <p:nvPr/>
        </p:nvSpPr>
        <p:spPr>
          <a:xfrm>
            <a:off x="1912721" y="5458136"/>
            <a:ext cx="461670" cy="461670"/>
          </a:xfrm>
          <a:prstGeom prst="ellipse">
            <a:avLst/>
          </a:prstGeom>
          <a:blipFill rotWithShape="0">
            <a:blip r:embed="rId5"/>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2" name="Freeform 21"/>
          <p:cNvSpPr/>
          <p:nvPr/>
        </p:nvSpPr>
        <p:spPr>
          <a:xfrm>
            <a:off x="1809089" y="6058633"/>
            <a:ext cx="5756656" cy="369336"/>
          </a:xfrm>
          <a:custGeom>
            <a:avLst/>
            <a:gdLst>
              <a:gd name="connsiteX0" fmla="*/ 0 w 5756656"/>
              <a:gd name="connsiteY0" fmla="*/ 0 h 369336"/>
              <a:gd name="connsiteX1" fmla="*/ 5756656 w 5756656"/>
              <a:gd name="connsiteY1" fmla="*/ 0 h 369336"/>
              <a:gd name="connsiteX2" fmla="*/ 5756656 w 5756656"/>
              <a:gd name="connsiteY2" fmla="*/ 369336 h 369336"/>
              <a:gd name="connsiteX3" fmla="*/ 0 w 5756656"/>
              <a:gd name="connsiteY3" fmla="*/ 369336 h 369336"/>
              <a:gd name="connsiteX4" fmla="*/ 0 w 5756656"/>
              <a:gd name="connsiteY4" fmla="*/ 0 h 36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656" h="369336">
                <a:moveTo>
                  <a:pt x="0" y="0"/>
                </a:moveTo>
                <a:lnTo>
                  <a:pt x="5756656" y="0"/>
                </a:lnTo>
                <a:lnTo>
                  <a:pt x="5756656" y="369336"/>
                </a:lnTo>
                <a:lnTo>
                  <a:pt x="0" y="36933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Sample Scenario</a:t>
            </a:r>
          </a:p>
        </p:txBody>
      </p:sp>
      <p:sp>
        <p:nvSpPr>
          <p:cNvPr id="23" name="Oval 22"/>
          <p:cNvSpPr/>
          <p:nvPr/>
        </p:nvSpPr>
        <p:spPr>
          <a:xfrm>
            <a:off x="1578254" y="6012466"/>
            <a:ext cx="461670" cy="461670"/>
          </a:xfrm>
          <a:prstGeom prst="ellipse">
            <a:avLst/>
          </a:prstGeom>
          <a:blipFill rotWithShape="0">
            <a:blip r:embed="rId5"/>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7" name="Picture 6" descr="carrot - coloured by frankes - coloured line art carro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 y="2573258"/>
            <a:ext cx="644036" cy="659704"/>
          </a:xfrm>
          <a:prstGeom prst="rect">
            <a:avLst/>
          </a:prstGeom>
        </p:spPr>
      </p:pic>
    </p:spTree>
    <p:custDataLst>
      <p:tags r:id="rId1"/>
    </p:custDataLst>
    <p:extLst>
      <p:ext uri="{BB962C8B-B14F-4D97-AF65-F5344CB8AC3E}">
        <p14:creationId xmlns:p14="http://schemas.microsoft.com/office/powerpoint/2010/main" val="1031455472"/>
      </p:ext>
    </p:extLst>
  </p:cSld>
  <p:clrMapOvr>
    <a:masterClrMapping/>
  </p:clrMapOvr>
  <p:transition advTm="20748"/>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62000" y="8382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pitchFamily="34" charset="-128"/>
                <a:cs typeface="+mj-cs"/>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5pPr>
            <a:lvl6pPr marL="457200" algn="l" rtl="0" eaLnBrk="0" fontAlgn="base" hangingPunct="0">
              <a:lnSpc>
                <a:spcPct val="90000"/>
              </a:lnSpc>
              <a:spcBef>
                <a:spcPct val="0"/>
              </a:spcBef>
              <a:spcAft>
                <a:spcPct val="0"/>
              </a:spcAft>
              <a:defRPr sz="3600" b="1">
                <a:solidFill>
                  <a:schemeClr val="tx2"/>
                </a:solidFill>
                <a:latin typeface="Arial" charset="0"/>
              </a:defRPr>
            </a:lvl6pPr>
            <a:lvl7pPr marL="914400" algn="l" rtl="0" eaLnBrk="0" fontAlgn="base" hangingPunct="0">
              <a:lnSpc>
                <a:spcPct val="90000"/>
              </a:lnSpc>
              <a:spcBef>
                <a:spcPct val="0"/>
              </a:spcBef>
              <a:spcAft>
                <a:spcPct val="0"/>
              </a:spcAft>
              <a:defRPr sz="3600" b="1">
                <a:solidFill>
                  <a:schemeClr val="tx2"/>
                </a:solidFill>
                <a:latin typeface="Arial" charset="0"/>
              </a:defRPr>
            </a:lvl7pPr>
            <a:lvl8pPr marL="1371600" algn="l" rtl="0" eaLnBrk="0" fontAlgn="base" hangingPunct="0">
              <a:lnSpc>
                <a:spcPct val="90000"/>
              </a:lnSpc>
              <a:spcBef>
                <a:spcPct val="0"/>
              </a:spcBef>
              <a:spcAft>
                <a:spcPct val="0"/>
              </a:spcAft>
              <a:defRPr sz="3600" b="1">
                <a:solidFill>
                  <a:schemeClr val="tx2"/>
                </a:solidFill>
                <a:latin typeface="Arial" charset="0"/>
              </a:defRPr>
            </a:lvl8pPr>
            <a:lvl9pPr marL="1828800" algn="l" rtl="0" eaLnBrk="0" fontAlgn="base" hangingPunct="0">
              <a:lnSpc>
                <a:spcPct val="90000"/>
              </a:lnSpc>
              <a:spcBef>
                <a:spcPct val="0"/>
              </a:spcBef>
              <a:spcAft>
                <a:spcPct val="0"/>
              </a:spcAft>
              <a:defRPr sz="3600" b="1">
                <a:solidFill>
                  <a:schemeClr val="tx2"/>
                </a:solidFill>
                <a:latin typeface="Arial" charset="0"/>
              </a:defRPr>
            </a:lvl9pPr>
          </a:lstStyle>
          <a:p>
            <a:r>
              <a:rPr lang="en-US" kern="0" dirty="0"/>
              <a:t>Nondiscrimination Statement Requirements</a:t>
            </a:r>
          </a:p>
        </p:txBody>
      </p:sp>
      <p:sp>
        <p:nvSpPr>
          <p:cNvPr id="2" name="Slide Number Placeholder 1"/>
          <p:cNvSpPr>
            <a:spLocks noGrp="1"/>
          </p:cNvSpPr>
          <p:nvPr>
            <p:ph type="sldNum" sz="quarter" idx="12"/>
          </p:nvPr>
        </p:nvSpPr>
        <p:spPr/>
        <p:txBody>
          <a:bodyPr/>
          <a:lstStyle/>
          <a:p>
            <a:pPr>
              <a:defRPr/>
            </a:pPr>
            <a:fld id="{A914DEF1-9C94-4B2F-B014-B5643635FCBC}" type="slidenum">
              <a:rPr lang="en-US" smtClean="0"/>
              <a:pPr>
                <a:defRPr/>
              </a:pPr>
              <a:t>20</a:t>
            </a:fld>
            <a:endParaRPr lang="en-US"/>
          </a:p>
        </p:txBody>
      </p:sp>
      <p:grpSp>
        <p:nvGrpSpPr>
          <p:cNvPr id="8" name="Group 7"/>
          <p:cNvGrpSpPr/>
          <p:nvPr/>
        </p:nvGrpSpPr>
        <p:grpSpPr>
          <a:xfrm>
            <a:off x="557212" y="2287863"/>
            <a:ext cx="7443788" cy="4528862"/>
            <a:chOff x="557212" y="2287863"/>
            <a:chExt cx="7443788" cy="4528862"/>
          </a:xfrm>
        </p:grpSpPr>
        <p:pic>
          <p:nvPicPr>
            <p:cNvPr id="3" name="Picture 2" descr="Anyway so nothing came out of my meeting and my job search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212" y="2287863"/>
              <a:ext cx="2143125" cy="2143125"/>
            </a:xfrm>
            <a:prstGeom prst="rect">
              <a:avLst/>
            </a:prstGeom>
          </p:spPr>
        </p:pic>
        <p:pic>
          <p:nvPicPr>
            <p:cNvPr id="7" name="Picture 6" descr="English-Seminar - 2012-2013 writing skills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800" y="2671762"/>
              <a:ext cx="2009775" cy="1514475"/>
            </a:xfrm>
            <a:prstGeom prst="rect">
              <a:avLst/>
            </a:prstGeom>
          </p:spPr>
        </p:pic>
        <p:pic>
          <p:nvPicPr>
            <p:cNvPr id="11" name="Picture 10" descr="Ensure Your &lt;strong&gt;Employee&lt;/strong&gt; &lt;strong&gt;Handbook&lt;/strong&gt; is a Tool (Not a Weapon) in Business and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600" y="2357437"/>
              <a:ext cx="2438400" cy="2438400"/>
            </a:xfrm>
            <a:prstGeom prst="rect">
              <a:avLst/>
            </a:prstGeom>
          </p:spPr>
        </p:pic>
        <p:pic>
          <p:nvPicPr>
            <p:cNvPr id="12" name="Picture 11" descr="&lt;strong&gt;newsletter&lt;/strong&gt;-clipart-&lt;strong&gt;newsletter&lt;/strong&gt;_clip_art1.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8775" y="4795837"/>
              <a:ext cx="2095500" cy="1762125"/>
            </a:xfrm>
            <a:prstGeom prst="rect">
              <a:avLst/>
            </a:prstGeom>
          </p:spPr>
        </p:pic>
        <p:pic>
          <p:nvPicPr>
            <p:cNvPr id="13" name="Picture 12" descr="... &lt;strong&gt;website&lt;/strong&gt; users'infringements and the &lt;strong&gt;website&lt;/strong&gt; operators' infringement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6800" y="4731131"/>
              <a:ext cx="2590800" cy="2085594"/>
            </a:xfrm>
            <a:prstGeom prst="rect">
              <a:avLst/>
            </a:prstGeom>
          </p:spPr>
        </p:pic>
      </p:grpSp>
    </p:spTree>
    <p:custDataLst>
      <p:tags r:id="rId1"/>
    </p:custDataLst>
    <p:extLst>
      <p:ext uri="{BB962C8B-B14F-4D97-AF65-F5344CB8AC3E}">
        <p14:creationId xmlns:p14="http://schemas.microsoft.com/office/powerpoint/2010/main" val="3294953155"/>
      </p:ext>
    </p:extLst>
  </p:cSld>
  <p:clrMapOvr>
    <a:masterClrMapping/>
  </p:clrMapOvr>
  <p:transition advTm="2635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SHORT</a:t>
            </a:r>
            <a:r>
              <a:rPr lang="en-US" dirty="0"/>
              <a:t> Nondiscrimination Statement- </a:t>
            </a:r>
          </a:p>
        </p:txBody>
      </p:sp>
      <p:sp>
        <p:nvSpPr>
          <p:cNvPr id="4" name="Rectangle 3"/>
          <p:cNvSpPr txBox="1">
            <a:spLocks noChangeArrowheads="1"/>
          </p:cNvSpPr>
          <p:nvPr/>
        </p:nvSpPr>
        <p:spPr bwMode="auto">
          <a:xfrm>
            <a:off x="838200" y="2590800"/>
            <a:ext cx="8077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ea typeface="ＭＳ Ｐゴシック" pitchFamily="34" charset="-128"/>
              </a:defRPr>
            </a:lvl5pPr>
            <a:lvl6pPr marL="25146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6pPr>
            <a:lvl7pPr marL="29718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7pPr>
            <a:lvl8pPr marL="34290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8pPr>
            <a:lvl9pPr marL="38862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9pPr>
          </a:lstStyle>
          <a:p>
            <a:pPr marL="0" indent="0" algn="ctr">
              <a:buNone/>
            </a:pPr>
            <a:r>
              <a:rPr lang="en-US" sz="2600" i="1" dirty="0">
                <a:solidFill>
                  <a:srgbClr val="FF0000"/>
                </a:solidFill>
              </a:rPr>
              <a:t>“This institution is an equal opportunity provider” </a:t>
            </a:r>
          </a:p>
          <a:p>
            <a:pPr marL="0" indent="0" algn="ctr">
              <a:buNone/>
            </a:pPr>
            <a:endParaRPr lang="en-US" sz="2600" i="1" dirty="0">
              <a:solidFill>
                <a:srgbClr val="FF0000"/>
              </a:solidFill>
            </a:endParaRPr>
          </a:p>
          <a:p>
            <a:pPr marL="0" indent="0" algn="ctr">
              <a:buNone/>
            </a:pPr>
            <a:r>
              <a:rPr lang="es-ES" sz="2600" i="1" dirty="0">
                <a:solidFill>
                  <a:srgbClr val="FF0000"/>
                </a:solidFill>
              </a:rPr>
              <a:t>“Esta institución es un proveedor que ofrece igualdad de oportunidades” (</a:t>
            </a:r>
            <a:r>
              <a:rPr lang="es-ES" sz="2600" i="1" dirty="0" err="1">
                <a:solidFill>
                  <a:srgbClr val="FF0000"/>
                </a:solidFill>
              </a:rPr>
              <a:t>Spanish</a:t>
            </a:r>
            <a:r>
              <a:rPr lang="es-ES" sz="2600" i="1" dirty="0">
                <a:solidFill>
                  <a:srgbClr val="FF0000"/>
                </a:solidFill>
              </a:rPr>
              <a:t>) </a:t>
            </a:r>
          </a:p>
          <a:p>
            <a:endParaRPr lang="en-US" sz="3200" dirty="0"/>
          </a:p>
        </p:txBody>
      </p:sp>
      <p:sp>
        <p:nvSpPr>
          <p:cNvPr id="3" name="Slide Number Placeholder 2"/>
          <p:cNvSpPr>
            <a:spLocks noGrp="1"/>
          </p:cNvSpPr>
          <p:nvPr>
            <p:ph type="sldNum" sz="quarter" idx="12"/>
          </p:nvPr>
        </p:nvSpPr>
        <p:spPr/>
        <p:txBody>
          <a:bodyPr/>
          <a:lstStyle/>
          <a:p>
            <a:pPr>
              <a:defRPr/>
            </a:pPr>
            <a:fld id="{CB9CA2A0-0A1E-4D41-B28F-4B5FDDF3AC92}" type="slidenum">
              <a:rPr lang="en-US" smtClean="0"/>
              <a:pPr>
                <a:defRPr/>
              </a:pPr>
              <a:t>21</a:t>
            </a:fld>
            <a:endParaRPr lang="en-US"/>
          </a:p>
        </p:txBody>
      </p:sp>
      <p:pic>
        <p:nvPicPr>
          <p:cNvPr id="6" name="Picture 5" descr="Clipart - Torn &lt;strong&gt;paper&lt;/strong&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4495800"/>
            <a:ext cx="4064161" cy="2816125"/>
          </a:xfrm>
          <a:prstGeom prst="rect">
            <a:avLst/>
          </a:prstGeom>
        </p:spPr>
      </p:pic>
    </p:spTree>
    <p:extLst>
      <p:ext uri="{BB962C8B-B14F-4D97-AF65-F5344CB8AC3E}">
        <p14:creationId xmlns:p14="http://schemas.microsoft.com/office/powerpoint/2010/main" val="3211365513"/>
      </p:ext>
    </p:extLst>
  </p:cSld>
  <p:clrMapOvr>
    <a:masterClrMapping/>
  </p:clrMapOvr>
  <p:transition advTm="26959"/>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itle 1"/>
          <p:cNvSpPr>
            <a:spLocks noGrp="1"/>
          </p:cNvSpPr>
          <p:nvPr>
            <p:ph type="title"/>
          </p:nvPr>
        </p:nvSpPr>
        <p:spPr>
          <a:xfrm>
            <a:off x="762000" y="838200"/>
            <a:ext cx="7924800" cy="1143000"/>
          </a:xfrm>
        </p:spPr>
        <p:txBody>
          <a:bodyPr/>
          <a:lstStyle/>
          <a:p>
            <a:r>
              <a:rPr lang="en-US" altLang="en-US" dirty="0"/>
              <a:t>Poster Posted</a:t>
            </a:r>
          </a:p>
        </p:txBody>
      </p:sp>
      <p:sp>
        <p:nvSpPr>
          <p:cNvPr id="14343" name="Content Placeholder 4"/>
          <p:cNvSpPr>
            <a:spLocks noGrp="1"/>
          </p:cNvSpPr>
          <p:nvPr>
            <p:ph idx="1"/>
          </p:nvPr>
        </p:nvSpPr>
        <p:spPr>
          <a:xfrm>
            <a:off x="1143000" y="2590800"/>
            <a:ext cx="3733800" cy="3657600"/>
          </a:xfrm>
        </p:spPr>
        <p:txBody>
          <a:bodyPr/>
          <a:lstStyle/>
          <a:p>
            <a:pPr marL="0" indent="0">
              <a:buFont typeface="Wingdings" pitchFamily="2" charset="2"/>
              <a:buNone/>
            </a:pPr>
            <a:r>
              <a:rPr lang="en-US" altLang="en-US" dirty="0"/>
              <a:t>The USDA nondiscrimination poster "And Justice for All" must be prominently displayed in a place where it can be seen.</a:t>
            </a:r>
          </a:p>
        </p:txBody>
      </p:sp>
      <p:sp>
        <p:nvSpPr>
          <p:cNvPr id="2" name="Slide Number Placeholder 1"/>
          <p:cNvSpPr>
            <a:spLocks noGrp="1"/>
          </p:cNvSpPr>
          <p:nvPr>
            <p:ph type="sldNum" sz="quarter" idx="12"/>
          </p:nvPr>
        </p:nvSpPr>
        <p:spPr/>
        <p:txBody>
          <a:bodyPr/>
          <a:lstStyle/>
          <a:p>
            <a:pPr>
              <a:defRPr/>
            </a:pPr>
            <a:fld id="{CB9CA2A0-0A1E-4D41-B28F-4B5FDDF3AC92}" type="slidenum">
              <a:rPr lang="en-US" smtClean="0"/>
              <a:pPr>
                <a:defRPr/>
              </a:pPr>
              <a:t>22</a:t>
            </a:fld>
            <a:endParaRPr lang="en-US"/>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399705"/>
            <a:ext cx="2819400" cy="442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26616"/>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Content Placeholder 4"/>
          <p:cNvSpPr>
            <a:spLocks noGrp="1"/>
          </p:cNvSpPr>
          <p:nvPr>
            <p:ph idx="1"/>
          </p:nvPr>
        </p:nvSpPr>
        <p:spPr>
          <a:xfrm>
            <a:off x="966344" y="4090559"/>
            <a:ext cx="3035537" cy="2395966"/>
          </a:xfrm>
        </p:spPr>
        <p:txBody>
          <a:bodyPr/>
          <a:lstStyle/>
          <a:p>
            <a:pPr marL="0" indent="0">
              <a:buFont typeface="Wingdings" pitchFamily="2" charset="2"/>
              <a:buNone/>
            </a:pPr>
            <a:r>
              <a:rPr lang="en-US" altLang="en-US" dirty="0"/>
              <a:t>A civil rights complaint must be based on one or more of the following:</a:t>
            </a:r>
          </a:p>
        </p:txBody>
      </p:sp>
      <p:sp>
        <p:nvSpPr>
          <p:cNvPr id="32773" name="Title 1"/>
          <p:cNvSpPr>
            <a:spLocks noGrp="1"/>
          </p:cNvSpPr>
          <p:nvPr>
            <p:ph type="title"/>
          </p:nvPr>
        </p:nvSpPr>
        <p:spPr>
          <a:xfrm>
            <a:off x="730607" y="838200"/>
            <a:ext cx="7624762" cy="1143000"/>
          </a:xfrm>
        </p:spPr>
        <p:txBody>
          <a:bodyPr/>
          <a:lstStyle/>
          <a:p>
            <a:r>
              <a:rPr lang="en-US" altLang="en-US" dirty="0"/>
              <a:t>Complaints of Discrimination</a:t>
            </a:r>
          </a:p>
        </p:txBody>
      </p:sp>
      <p:sp>
        <p:nvSpPr>
          <p:cNvPr id="2" name="Slide Number Placeholder 1"/>
          <p:cNvSpPr>
            <a:spLocks noGrp="1"/>
          </p:cNvSpPr>
          <p:nvPr>
            <p:ph type="sldNum" sz="quarter" idx="12"/>
          </p:nvPr>
        </p:nvSpPr>
        <p:spPr/>
        <p:txBody>
          <a:bodyPr/>
          <a:lstStyle/>
          <a:p>
            <a:pPr>
              <a:defRPr/>
            </a:pPr>
            <a:fld id="{CB9CA2A0-0A1E-4D41-B28F-4B5FDDF3AC92}" type="slidenum">
              <a:rPr lang="en-US" smtClean="0"/>
              <a:pPr>
                <a:defRPr/>
              </a:pPr>
              <a:t>23</a:t>
            </a:fld>
            <a:endParaRPr lang="en-US"/>
          </a:p>
        </p:txBody>
      </p:sp>
      <p:graphicFrame>
        <p:nvGraphicFramePr>
          <p:cNvPr id="3" name="Diagram 2"/>
          <p:cNvGraphicFramePr/>
          <p:nvPr>
            <p:extLst>
              <p:ext uri="{D42A27DB-BD31-4B8C-83A1-F6EECF244321}">
                <p14:modId xmlns:p14="http://schemas.microsoft.com/office/powerpoint/2010/main" val="673977885"/>
              </p:ext>
            </p:extLst>
          </p:nvPr>
        </p:nvGraphicFramePr>
        <p:xfrm>
          <a:off x="3276600" y="2521137"/>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680972579"/>
      </p:ext>
    </p:extLst>
  </p:cSld>
  <p:clrMapOvr>
    <a:masterClrMapping/>
  </p:clrMapOvr>
  <p:transition advTm="123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772">
                                            <p:txEl>
                                              <p:pRg st="0" end="0"/>
                                            </p:txEl>
                                          </p:spTgt>
                                        </p:tgtEl>
                                        <p:attrNameLst>
                                          <p:attrName>style.visibility</p:attrName>
                                        </p:attrNameLst>
                                      </p:cBhvr>
                                      <p:to>
                                        <p:strVal val="visible"/>
                                      </p:to>
                                    </p:set>
                                    <p:animEffect transition="in" filter="fade">
                                      <p:cBhvr>
                                        <p:cTn id="7" dur="1000"/>
                                        <p:tgtEl>
                                          <p:spTgt spid="32772">
                                            <p:txEl>
                                              <p:pRg st="0" end="0"/>
                                            </p:txEl>
                                          </p:spTgt>
                                        </p:tgtEl>
                                      </p:cBhvr>
                                    </p:animEffect>
                                    <p:anim calcmode="lin" valueType="num">
                                      <p:cBhvr>
                                        <p:cTn id="8" dur="1000" fill="hold"/>
                                        <p:tgtEl>
                                          <p:spTgt spid="3277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77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build="p"/>
      <p:bldGraphic spid="3"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itle 1"/>
          <p:cNvSpPr>
            <a:spLocks noGrp="1"/>
          </p:cNvSpPr>
          <p:nvPr>
            <p:ph type="title"/>
          </p:nvPr>
        </p:nvSpPr>
        <p:spPr>
          <a:xfrm>
            <a:off x="742950" y="457200"/>
            <a:ext cx="8386762" cy="1590675"/>
          </a:xfrm>
        </p:spPr>
        <p:txBody>
          <a:bodyPr/>
          <a:lstStyle/>
          <a:p>
            <a:r>
              <a:rPr lang="en-US" altLang="en-US" dirty="0"/>
              <a:t>Program Discrimination Complaint Form</a:t>
            </a:r>
          </a:p>
        </p:txBody>
      </p:sp>
      <p:pic>
        <p:nvPicPr>
          <p:cNvPr id="2050" name="Picture 2" descr="C:\Users\ewillett\Desktop\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200" y="2438400"/>
            <a:ext cx="4478599" cy="4114800"/>
          </a:xfrm>
          <a:prstGeom prst="rect">
            <a:avLst/>
          </a:prstGeom>
          <a:noFill/>
          <a:ln w="38100">
            <a:solidFill>
              <a:schemeClr val="tx1"/>
            </a:solidFill>
            <a:prstDash val="soli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CB9CA2A0-0A1E-4D41-B28F-4B5FDDF3AC92}" type="slidenum">
              <a:rPr lang="en-US" smtClean="0"/>
              <a:pPr>
                <a:defRPr/>
              </a:pPr>
              <a:t>24</a:t>
            </a:fld>
            <a:endParaRPr lang="en-US"/>
          </a:p>
        </p:txBody>
      </p:sp>
      <p:sp>
        <p:nvSpPr>
          <p:cNvPr id="4" name="Rectangle 3"/>
          <p:cNvSpPr/>
          <p:nvPr/>
        </p:nvSpPr>
        <p:spPr>
          <a:xfrm>
            <a:off x="838200" y="2743200"/>
            <a:ext cx="3657600" cy="2585323"/>
          </a:xfrm>
          <a:prstGeom prst="rect">
            <a:avLst/>
          </a:prstGeom>
        </p:spPr>
        <p:txBody>
          <a:bodyPr wrap="square">
            <a:spAutoFit/>
          </a:bodyPr>
          <a:lstStyle/>
          <a:p>
            <a:r>
              <a:rPr lang="en-US" sz="1800" dirty="0">
                <a:solidFill>
                  <a:srgbClr val="000000"/>
                </a:solidFill>
                <a:cs typeface="Arial" panose="020B0604020202020204" pitchFamily="34" charset="0"/>
              </a:rPr>
              <a:t>English </a:t>
            </a:r>
          </a:p>
          <a:p>
            <a:r>
              <a:rPr lang="en-US" sz="1800" dirty="0">
                <a:solidFill>
                  <a:srgbClr val="FF8117"/>
                </a:solidFill>
                <a:cs typeface="Arial" panose="020B0604020202020204" pitchFamily="34" charset="0"/>
              </a:rPr>
              <a:t>http://www.ocio.usda.gov/sites/default/files/docs/2012/Complain_combined_6_8_12.pdf </a:t>
            </a:r>
          </a:p>
          <a:p>
            <a:endParaRPr lang="en-US" sz="1800" dirty="0">
              <a:solidFill>
                <a:srgbClr val="FF8117"/>
              </a:solidFill>
              <a:cs typeface="Arial" panose="020B0604020202020204" pitchFamily="34" charset="0"/>
            </a:endParaRPr>
          </a:p>
          <a:p>
            <a:r>
              <a:rPr lang="en-US" sz="1800" dirty="0">
                <a:solidFill>
                  <a:srgbClr val="000000"/>
                </a:solidFill>
                <a:cs typeface="Arial" panose="020B0604020202020204" pitchFamily="34" charset="0"/>
              </a:rPr>
              <a:t>Spanish </a:t>
            </a:r>
          </a:p>
          <a:p>
            <a:r>
              <a:rPr lang="en-US" sz="1800" dirty="0">
                <a:solidFill>
                  <a:srgbClr val="FF8117"/>
                </a:solidFill>
                <a:cs typeface="Arial" panose="020B0604020202020204" pitchFamily="34" charset="0"/>
              </a:rPr>
              <a:t>http://www.ocio.usda.gov/sites/default/files/docs/2012/Spanish_Form_508_Compliant_6_8_12_0.pdf </a:t>
            </a:r>
            <a:endParaRPr lang="en-US" sz="1800" dirty="0">
              <a:cs typeface="Arial" panose="020B0604020202020204" pitchFamily="34" charset="0"/>
            </a:endParaRPr>
          </a:p>
        </p:txBody>
      </p:sp>
    </p:spTree>
    <p:extLst>
      <p:ext uri="{BB962C8B-B14F-4D97-AF65-F5344CB8AC3E}">
        <p14:creationId xmlns:p14="http://schemas.microsoft.com/office/powerpoint/2010/main" val="3276879508"/>
      </p:ext>
    </p:extLst>
  </p:cSld>
  <p:clrMapOvr>
    <a:masterClrMapping/>
  </p:clrMapOvr>
  <p:transition advTm="20008"/>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653709" y="824716"/>
            <a:ext cx="7624762"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pitchFamily="34" charset="-128"/>
                <a:cs typeface="+mj-cs"/>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5pPr>
            <a:lvl6pPr marL="457200" algn="l" rtl="0" eaLnBrk="0" fontAlgn="base" hangingPunct="0">
              <a:lnSpc>
                <a:spcPct val="90000"/>
              </a:lnSpc>
              <a:spcBef>
                <a:spcPct val="0"/>
              </a:spcBef>
              <a:spcAft>
                <a:spcPct val="0"/>
              </a:spcAft>
              <a:defRPr sz="3600" b="1">
                <a:solidFill>
                  <a:schemeClr val="tx2"/>
                </a:solidFill>
                <a:latin typeface="Arial" charset="0"/>
              </a:defRPr>
            </a:lvl6pPr>
            <a:lvl7pPr marL="914400" algn="l" rtl="0" eaLnBrk="0" fontAlgn="base" hangingPunct="0">
              <a:lnSpc>
                <a:spcPct val="90000"/>
              </a:lnSpc>
              <a:spcBef>
                <a:spcPct val="0"/>
              </a:spcBef>
              <a:spcAft>
                <a:spcPct val="0"/>
              </a:spcAft>
              <a:defRPr sz="3600" b="1">
                <a:solidFill>
                  <a:schemeClr val="tx2"/>
                </a:solidFill>
                <a:latin typeface="Arial" charset="0"/>
              </a:defRPr>
            </a:lvl7pPr>
            <a:lvl8pPr marL="1371600" algn="l" rtl="0" eaLnBrk="0" fontAlgn="base" hangingPunct="0">
              <a:lnSpc>
                <a:spcPct val="90000"/>
              </a:lnSpc>
              <a:spcBef>
                <a:spcPct val="0"/>
              </a:spcBef>
              <a:spcAft>
                <a:spcPct val="0"/>
              </a:spcAft>
              <a:defRPr sz="3600" b="1">
                <a:solidFill>
                  <a:schemeClr val="tx2"/>
                </a:solidFill>
                <a:latin typeface="Arial" charset="0"/>
              </a:defRPr>
            </a:lvl8pPr>
            <a:lvl9pPr marL="1828800" algn="l" rtl="0" eaLnBrk="0" fontAlgn="base" hangingPunct="0">
              <a:lnSpc>
                <a:spcPct val="90000"/>
              </a:lnSpc>
              <a:spcBef>
                <a:spcPct val="0"/>
              </a:spcBef>
              <a:spcAft>
                <a:spcPct val="0"/>
              </a:spcAft>
              <a:defRPr sz="3600" b="1">
                <a:solidFill>
                  <a:schemeClr val="tx2"/>
                </a:solidFill>
                <a:latin typeface="Arial" charset="0"/>
              </a:defRPr>
            </a:lvl9pPr>
          </a:lstStyle>
          <a:p>
            <a:r>
              <a:rPr lang="en-US" altLang="en-US" kern="0" dirty="0"/>
              <a:t>Distribution Site Procedure for Complaints</a:t>
            </a:r>
          </a:p>
        </p:txBody>
      </p:sp>
      <p:sp>
        <p:nvSpPr>
          <p:cNvPr id="2" name="Slide Number Placeholder 1"/>
          <p:cNvSpPr>
            <a:spLocks noGrp="1"/>
          </p:cNvSpPr>
          <p:nvPr>
            <p:ph type="sldNum" sz="quarter" idx="12"/>
          </p:nvPr>
        </p:nvSpPr>
        <p:spPr/>
        <p:txBody>
          <a:bodyPr/>
          <a:lstStyle/>
          <a:p>
            <a:pPr>
              <a:defRPr/>
            </a:pPr>
            <a:fld id="{A914DEF1-9C94-4B2F-B014-B5643635FCBC}" type="slidenum">
              <a:rPr lang="en-US" smtClean="0"/>
              <a:pPr>
                <a:defRPr/>
              </a:pPr>
              <a:t>25</a:t>
            </a:fld>
            <a:endParaRPr lang="en-US"/>
          </a:p>
        </p:txBody>
      </p:sp>
      <p:pic>
        <p:nvPicPr>
          <p:cNvPr id="3" name="Picture 2" descr="Chile Employment | Check List Curricular - Chile Employmen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1366" y="4593725"/>
            <a:ext cx="2863850" cy="2577465"/>
          </a:xfrm>
          <a:prstGeom prst="rect">
            <a:avLst/>
          </a:prstGeom>
        </p:spPr>
      </p:pic>
      <p:sp>
        <p:nvSpPr>
          <p:cNvPr id="8" name="Rectangle 7"/>
          <p:cNvSpPr/>
          <p:nvPr/>
        </p:nvSpPr>
        <p:spPr>
          <a:xfrm>
            <a:off x="838200" y="2835469"/>
            <a:ext cx="6364357" cy="3046988"/>
          </a:xfrm>
          <a:prstGeom prst="rect">
            <a:avLst/>
          </a:prstGeom>
        </p:spPr>
        <p:txBody>
          <a:bodyPr wrap="square">
            <a:spAutoFit/>
          </a:bodyPr>
          <a:lstStyle/>
          <a:p>
            <a:pPr marL="342900" indent="-342900">
              <a:buFont typeface="Wingdings" panose="05000000000000000000" pitchFamily="2" charset="2"/>
              <a:buChar char="ü"/>
            </a:pPr>
            <a:r>
              <a:rPr lang="en-US" sz="3200" dirty="0">
                <a:latin typeface="Arial Black" panose="020B0A04020102020204" pitchFamily="34" charset="0"/>
              </a:rPr>
              <a:t>Have forms available</a:t>
            </a:r>
          </a:p>
          <a:p>
            <a:pPr marL="914400" lvl="1" indent="-457200">
              <a:buFont typeface="Arial" panose="020B0604020202020204" pitchFamily="34" charset="0"/>
              <a:buChar char="•"/>
            </a:pPr>
            <a:r>
              <a:rPr lang="en-US" sz="3200" dirty="0">
                <a:latin typeface="Arial Black" panose="020B0A04020102020204" pitchFamily="34" charset="0"/>
              </a:rPr>
              <a:t>Non discrimination</a:t>
            </a:r>
          </a:p>
          <a:p>
            <a:pPr marL="914400" lvl="1" indent="-457200">
              <a:buFont typeface="Arial" panose="020B0604020202020204" pitchFamily="34" charset="0"/>
              <a:buChar char="•"/>
            </a:pPr>
            <a:r>
              <a:rPr lang="en-US" sz="3200" dirty="0">
                <a:latin typeface="Arial Black" panose="020B0A04020102020204" pitchFamily="34" charset="0"/>
              </a:rPr>
              <a:t>Complaint forms</a:t>
            </a:r>
          </a:p>
          <a:p>
            <a:pPr marL="800100" lvl="1" indent="-342900">
              <a:buFont typeface="Wingdings" panose="05000000000000000000" pitchFamily="2" charset="2"/>
              <a:buChar char="ü"/>
            </a:pPr>
            <a:endParaRPr lang="en-US" sz="3200" dirty="0">
              <a:latin typeface="Arial Black" panose="020B0A04020102020204" pitchFamily="34" charset="0"/>
            </a:endParaRPr>
          </a:p>
          <a:p>
            <a:pPr marL="800100" lvl="1" indent="-342900">
              <a:buFont typeface="Wingdings" panose="05000000000000000000" pitchFamily="2" charset="2"/>
              <a:buChar char="ü"/>
            </a:pPr>
            <a:endParaRPr lang="en-US" sz="3200" dirty="0">
              <a:latin typeface="Arial Black" panose="020B0A04020102020204" pitchFamily="34" charset="0"/>
            </a:endParaRPr>
          </a:p>
          <a:p>
            <a:pPr marL="800100" lvl="1" indent="-342900">
              <a:buFont typeface="Wingdings" panose="05000000000000000000" pitchFamily="2" charset="2"/>
              <a:buChar char="ü"/>
            </a:pPr>
            <a:endParaRPr lang="en-US" sz="3200" dirty="0">
              <a:latin typeface="Arial Black" panose="020B0A04020102020204" pitchFamily="34" charset="0"/>
            </a:endParaRPr>
          </a:p>
        </p:txBody>
      </p:sp>
      <p:sp>
        <p:nvSpPr>
          <p:cNvPr id="9" name="Rectangle 8"/>
          <p:cNvSpPr/>
          <p:nvPr/>
        </p:nvSpPr>
        <p:spPr>
          <a:xfrm>
            <a:off x="368860" y="4593725"/>
            <a:ext cx="6908301" cy="1077218"/>
          </a:xfrm>
          <a:prstGeom prst="rect">
            <a:avLst/>
          </a:prstGeom>
        </p:spPr>
        <p:txBody>
          <a:bodyPr wrap="none">
            <a:spAutoFit/>
          </a:bodyPr>
          <a:lstStyle/>
          <a:p>
            <a:pPr marL="800100" lvl="1" indent="-342900">
              <a:buFont typeface="Wingdings" panose="05000000000000000000" pitchFamily="2" charset="2"/>
              <a:buChar char="ü"/>
            </a:pPr>
            <a:r>
              <a:rPr lang="en-US" sz="3200" dirty="0">
                <a:latin typeface="Arial Black" panose="020B0A04020102020204" pitchFamily="34" charset="0"/>
              </a:rPr>
              <a:t>Help or assist filling forms</a:t>
            </a:r>
          </a:p>
          <a:p>
            <a:pPr marL="800100" lvl="1" indent="-342900">
              <a:buFont typeface="Wingdings" panose="05000000000000000000" pitchFamily="2" charset="2"/>
              <a:buChar char="ü"/>
            </a:pPr>
            <a:r>
              <a:rPr lang="en-US" sz="3200" dirty="0">
                <a:latin typeface="Arial Black" panose="020B0A04020102020204" pitchFamily="34" charset="0"/>
              </a:rPr>
              <a:t>Provide FB Telephone</a:t>
            </a:r>
          </a:p>
        </p:txBody>
      </p:sp>
      <p:sp>
        <p:nvSpPr>
          <p:cNvPr id="7" name="TextBox 6"/>
          <p:cNvSpPr txBox="1"/>
          <p:nvPr/>
        </p:nvSpPr>
        <p:spPr>
          <a:xfrm>
            <a:off x="-7924800" y="1088366"/>
            <a:ext cx="7210179" cy="954107"/>
          </a:xfrm>
          <a:prstGeom prst="rect">
            <a:avLst/>
          </a:prstGeom>
          <a:noFill/>
        </p:spPr>
        <p:txBody>
          <a:bodyPr wrap="none" rtlCol="0">
            <a:spAutoFit/>
          </a:bodyPr>
          <a:lstStyle/>
          <a:p>
            <a:r>
              <a:rPr lang="en-US" sz="2800" dirty="0">
                <a:latin typeface="Arial Black" panose="020B0A04020102020204" pitchFamily="34" charset="0"/>
              </a:rPr>
              <a:t>Food Bank</a:t>
            </a:r>
          </a:p>
          <a:p>
            <a:r>
              <a:rPr lang="en-US" sz="2800" dirty="0">
                <a:latin typeface="Arial Black" panose="020B0A04020102020204" pitchFamily="34" charset="0"/>
              </a:rPr>
              <a:t>	Assign Civil Rights Coordinator</a:t>
            </a:r>
          </a:p>
        </p:txBody>
      </p:sp>
    </p:spTree>
    <p:custDataLst>
      <p:tags r:id="rId1"/>
    </p:custDataLst>
    <p:extLst>
      <p:ext uri="{BB962C8B-B14F-4D97-AF65-F5344CB8AC3E}">
        <p14:creationId xmlns:p14="http://schemas.microsoft.com/office/powerpoint/2010/main" val="2381037353"/>
      </p:ext>
    </p:extLst>
  </p:cSld>
  <p:clrMapOvr>
    <a:masterClrMapping/>
  </p:clrMapOvr>
  <p:transition advTm="311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yTeamwork - Memb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0402" y="5012603"/>
            <a:ext cx="2460529" cy="1845397"/>
          </a:xfrm>
          <a:prstGeom prst="rect">
            <a:avLst/>
          </a:prstGeom>
        </p:spPr>
      </p:pic>
      <p:sp>
        <p:nvSpPr>
          <p:cNvPr id="4" name="Title 1"/>
          <p:cNvSpPr txBox="1">
            <a:spLocks/>
          </p:cNvSpPr>
          <p:nvPr/>
        </p:nvSpPr>
        <p:spPr bwMode="auto">
          <a:xfrm>
            <a:off x="730607" y="838200"/>
            <a:ext cx="7624762" cy="9144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pitchFamily="34" charset="-128"/>
                <a:cs typeface="+mj-cs"/>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5pPr>
            <a:lvl6pPr marL="457200" algn="l" rtl="0" eaLnBrk="0" fontAlgn="base" hangingPunct="0">
              <a:lnSpc>
                <a:spcPct val="90000"/>
              </a:lnSpc>
              <a:spcBef>
                <a:spcPct val="0"/>
              </a:spcBef>
              <a:spcAft>
                <a:spcPct val="0"/>
              </a:spcAft>
              <a:defRPr sz="3600" b="1">
                <a:solidFill>
                  <a:schemeClr val="tx2"/>
                </a:solidFill>
                <a:latin typeface="Arial" charset="0"/>
              </a:defRPr>
            </a:lvl6pPr>
            <a:lvl7pPr marL="914400" algn="l" rtl="0" eaLnBrk="0" fontAlgn="base" hangingPunct="0">
              <a:lnSpc>
                <a:spcPct val="90000"/>
              </a:lnSpc>
              <a:spcBef>
                <a:spcPct val="0"/>
              </a:spcBef>
              <a:spcAft>
                <a:spcPct val="0"/>
              </a:spcAft>
              <a:defRPr sz="3600" b="1">
                <a:solidFill>
                  <a:schemeClr val="tx2"/>
                </a:solidFill>
                <a:latin typeface="Arial" charset="0"/>
              </a:defRPr>
            </a:lvl7pPr>
            <a:lvl8pPr marL="1371600" algn="l" rtl="0" eaLnBrk="0" fontAlgn="base" hangingPunct="0">
              <a:lnSpc>
                <a:spcPct val="90000"/>
              </a:lnSpc>
              <a:spcBef>
                <a:spcPct val="0"/>
              </a:spcBef>
              <a:spcAft>
                <a:spcPct val="0"/>
              </a:spcAft>
              <a:defRPr sz="3600" b="1">
                <a:solidFill>
                  <a:schemeClr val="tx2"/>
                </a:solidFill>
                <a:latin typeface="Arial" charset="0"/>
              </a:defRPr>
            </a:lvl8pPr>
            <a:lvl9pPr marL="1828800" algn="l" rtl="0" eaLnBrk="0" fontAlgn="base" hangingPunct="0">
              <a:lnSpc>
                <a:spcPct val="90000"/>
              </a:lnSpc>
              <a:spcBef>
                <a:spcPct val="0"/>
              </a:spcBef>
              <a:spcAft>
                <a:spcPct val="0"/>
              </a:spcAft>
              <a:defRPr sz="3600" b="1">
                <a:solidFill>
                  <a:schemeClr val="tx2"/>
                </a:solidFill>
                <a:latin typeface="Arial" charset="0"/>
              </a:defRPr>
            </a:lvl9pPr>
          </a:lstStyle>
          <a:p>
            <a:r>
              <a:rPr lang="en-US" altLang="en-US" kern="0" dirty="0"/>
              <a:t>Food Bank Complaint Procedure</a:t>
            </a:r>
          </a:p>
        </p:txBody>
      </p:sp>
      <p:sp>
        <p:nvSpPr>
          <p:cNvPr id="2" name="Slide Number Placeholder 1"/>
          <p:cNvSpPr>
            <a:spLocks noGrp="1"/>
          </p:cNvSpPr>
          <p:nvPr>
            <p:ph type="sldNum" sz="quarter" idx="12"/>
          </p:nvPr>
        </p:nvSpPr>
        <p:spPr/>
        <p:txBody>
          <a:bodyPr/>
          <a:lstStyle/>
          <a:p>
            <a:pPr>
              <a:defRPr/>
            </a:pPr>
            <a:fld id="{A914DEF1-9C94-4B2F-B014-B5643635FCBC}" type="slidenum">
              <a:rPr lang="en-US" smtClean="0"/>
              <a:pPr>
                <a:defRPr/>
              </a:pPr>
              <a:t>26</a:t>
            </a:fld>
            <a:endParaRPr lang="en-US"/>
          </a:p>
        </p:txBody>
      </p:sp>
      <p:sp>
        <p:nvSpPr>
          <p:cNvPr id="3" name="Rectangle 2"/>
          <p:cNvSpPr/>
          <p:nvPr/>
        </p:nvSpPr>
        <p:spPr>
          <a:xfrm>
            <a:off x="1295400" y="2438400"/>
            <a:ext cx="7543800" cy="3046988"/>
          </a:xfrm>
          <a:prstGeom prst="rect">
            <a:avLst/>
          </a:prstGeom>
        </p:spPr>
        <p:txBody>
          <a:bodyPr wrap="square">
            <a:spAutoFit/>
          </a:bodyPr>
          <a:lstStyle/>
          <a:p>
            <a:pPr marL="571500" indent="-571500">
              <a:lnSpc>
                <a:spcPct val="80000"/>
              </a:lnSpc>
              <a:buFont typeface="Wingdings" panose="05000000000000000000" pitchFamily="2" charset="2"/>
              <a:buChar char="ü"/>
              <a:defRPr/>
            </a:pPr>
            <a:r>
              <a:rPr lang="en-US" altLang="en-US" sz="4000" dirty="0"/>
              <a:t>Assign a Complaint Coordinator</a:t>
            </a:r>
          </a:p>
          <a:p>
            <a:pPr marL="571500" indent="-571500">
              <a:lnSpc>
                <a:spcPct val="80000"/>
              </a:lnSpc>
              <a:buFont typeface="Wingdings" panose="05000000000000000000" pitchFamily="2" charset="2"/>
              <a:buChar char="ü"/>
              <a:defRPr/>
            </a:pPr>
            <a:r>
              <a:rPr lang="en-US" altLang="en-US" sz="4000" dirty="0"/>
              <a:t>Create a complaint log</a:t>
            </a:r>
          </a:p>
          <a:p>
            <a:pPr marL="1028700" lvl="1" indent="-571500">
              <a:lnSpc>
                <a:spcPct val="80000"/>
              </a:lnSpc>
              <a:buFont typeface="Wingdings" panose="05000000000000000000" pitchFamily="2" charset="2"/>
              <a:buChar char="§"/>
              <a:defRPr/>
            </a:pPr>
            <a:r>
              <a:rPr lang="en-US" altLang="en-US" sz="4000" dirty="0"/>
              <a:t>Relevant Information</a:t>
            </a:r>
          </a:p>
          <a:p>
            <a:pPr marL="571500" indent="-571500">
              <a:lnSpc>
                <a:spcPct val="80000"/>
              </a:lnSpc>
              <a:buFont typeface="Wingdings" panose="05000000000000000000" pitchFamily="2" charset="2"/>
              <a:buChar char="ü"/>
              <a:defRPr/>
            </a:pPr>
            <a:r>
              <a:rPr lang="en-US" altLang="en-US" sz="4000" dirty="0"/>
              <a:t>Keep three years</a:t>
            </a:r>
          </a:p>
          <a:p>
            <a:pPr marL="571500" indent="-571500">
              <a:lnSpc>
                <a:spcPct val="80000"/>
              </a:lnSpc>
              <a:buFont typeface="Wingdings" panose="05000000000000000000" pitchFamily="2" charset="2"/>
              <a:buChar char="ü"/>
              <a:defRPr/>
            </a:pPr>
            <a:r>
              <a:rPr lang="en-US" altLang="en-US" sz="4000" dirty="0"/>
              <a:t>Assist in Filling out Form</a:t>
            </a:r>
          </a:p>
        </p:txBody>
      </p:sp>
      <p:pic>
        <p:nvPicPr>
          <p:cNvPr id="6" name="Picture 5" descr="misterpetzold - Figurative Langu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2813" y="1785797"/>
            <a:ext cx="1905000" cy="1590675"/>
          </a:xfrm>
          <a:prstGeom prst="rect">
            <a:avLst/>
          </a:prstGeom>
        </p:spPr>
      </p:pic>
    </p:spTree>
    <p:custDataLst>
      <p:tags r:id="rId1"/>
    </p:custDataLst>
    <p:extLst>
      <p:ext uri="{BB962C8B-B14F-4D97-AF65-F5344CB8AC3E}">
        <p14:creationId xmlns:p14="http://schemas.microsoft.com/office/powerpoint/2010/main" val="256013924"/>
      </p:ext>
    </p:extLst>
  </p:cSld>
  <p:clrMapOvr>
    <a:masterClrMapping/>
  </p:clrMapOvr>
  <p:transition advTm="673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62000" y="762000"/>
            <a:ext cx="83820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pitchFamily="34" charset="-128"/>
                <a:cs typeface="+mj-cs"/>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5pPr>
            <a:lvl6pPr marL="457200" algn="l" rtl="0" eaLnBrk="0" fontAlgn="base" hangingPunct="0">
              <a:lnSpc>
                <a:spcPct val="90000"/>
              </a:lnSpc>
              <a:spcBef>
                <a:spcPct val="0"/>
              </a:spcBef>
              <a:spcAft>
                <a:spcPct val="0"/>
              </a:spcAft>
              <a:defRPr sz="3600" b="1">
                <a:solidFill>
                  <a:schemeClr val="tx2"/>
                </a:solidFill>
                <a:latin typeface="Arial" charset="0"/>
              </a:defRPr>
            </a:lvl6pPr>
            <a:lvl7pPr marL="914400" algn="l" rtl="0" eaLnBrk="0" fontAlgn="base" hangingPunct="0">
              <a:lnSpc>
                <a:spcPct val="90000"/>
              </a:lnSpc>
              <a:spcBef>
                <a:spcPct val="0"/>
              </a:spcBef>
              <a:spcAft>
                <a:spcPct val="0"/>
              </a:spcAft>
              <a:defRPr sz="3600" b="1">
                <a:solidFill>
                  <a:schemeClr val="tx2"/>
                </a:solidFill>
                <a:latin typeface="Arial" charset="0"/>
              </a:defRPr>
            </a:lvl7pPr>
            <a:lvl8pPr marL="1371600" algn="l" rtl="0" eaLnBrk="0" fontAlgn="base" hangingPunct="0">
              <a:lnSpc>
                <a:spcPct val="90000"/>
              </a:lnSpc>
              <a:spcBef>
                <a:spcPct val="0"/>
              </a:spcBef>
              <a:spcAft>
                <a:spcPct val="0"/>
              </a:spcAft>
              <a:defRPr sz="3600" b="1">
                <a:solidFill>
                  <a:schemeClr val="tx2"/>
                </a:solidFill>
                <a:latin typeface="Arial" charset="0"/>
              </a:defRPr>
            </a:lvl8pPr>
            <a:lvl9pPr marL="1828800" algn="l" rtl="0" eaLnBrk="0" fontAlgn="base" hangingPunct="0">
              <a:lnSpc>
                <a:spcPct val="90000"/>
              </a:lnSpc>
              <a:spcBef>
                <a:spcPct val="0"/>
              </a:spcBef>
              <a:spcAft>
                <a:spcPct val="0"/>
              </a:spcAft>
              <a:defRPr sz="3600" b="1">
                <a:solidFill>
                  <a:schemeClr val="tx2"/>
                </a:solidFill>
                <a:latin typeface="Arial" charset="0"/>
              </a:defRPr>
            </a:lvl9pPr>
          </a:lstStyle>
          <a:p>
            <a:r>
              <a:rPr lang="en-US" altLang="en-US" kern="0" dirty="0"/>
              <a:t>What is Limited English Proficiency?</a:t>
            </a:r>
          </a:p>
        </p:txBody>
      </p:sp>
      <p:sp>
        <p:nvSpPr>
          <p:cNvPr id="2" name="Slide Number Placeholder 1"/>
          <p:cNvSpPr>
            <a:spLocks noGrp="1"/>
          </p:cNvSpPr>
          <p:nvPr>
            <p:ph type="sldNum" sz="quarter" idx="12"/>
          </p:nvPr>
        </p:nvSpPr>
        <p:spPr/>
        <p:txBody>
          <a:bodyPr/>
          <a:lstStyle/>
          <a:p>
            <a:pPr>
              <a:defRPr/>
            </a:pPr>
            <a:fld id="{A914DEF1-9C94-4B2F-B014-B5643635FCBC}" type="slidenum">
              <a:rPr lang="en-US" smtClean="0"/>
              <a:pPr>
                <a:defRPr/>
              </a:pPr>
              <a:t>27</a:t>
            </a:fld>
            <a:endParaRPr lang="en-US"/>
          </a:p>
        </p:txBody>
      </p:sp>
      <p:sp>
        <p:nvSpPr>
          <p:cNvPr id="6" name="Rectangle 5"/>
          <p:cNvSpPr/>
          <p:nvPr/>
        </p:nvSpPr>
        <p:spPr>
          <a:xfrm>
            <a:off x="762000" y="2514600"/>
            <a:ext cx="7568893" cy="2143459"/>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eaLnBrk="1" hangingPunct="1"/>
            <a:r>
              <a:rPr lang="en-US" altLang="en-US" sz="3200" dirty="0"/>
              <a:t>Individuals who do not speak English as their primary language and who have a limited ability to read, speak, write, or understand English.</a:t>
            </a:r>
          </a:p>
        </p:txBody>
      </p:sp>
      <p:pic>
        <p:nvPicPr>
          <p:cNvPr id="7" name="Picture 6" descr="... of ‘the younger, the better’ for children learning a new &lt;strong&gt;language&lt;/strong&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816519"/>
            <a:ext cx="3060192" cy="2041481"/>
          </a:xfrm>
          <a:prstGeom prst="rect">
            <a:avLst/>
          </a:prstGeom>
        </p:spPr>
      </p:pic>
    </p:spTree>
    <p:extLst>
      <p:ext uri="{BB962C8B-B14F-4D97-AF65-F5344CB8AC3E}">
        <p14:creationId xmlns:p14="http://schemas.microsoft.com/office/powerpoint/2010/main" val="1650828310"/>
      </p:ext>
    </p:extLst>
  </p:cSld>
  <p:clrMapOvr>
    <a:masterClrMapping/>
  </p:clrMapOvr>
  <p:transition advTm="275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62000" y="838200"/>
            <a:ext cx="7924800" cy="1143000"/>
          </a:xfrm>
        </p:spPr>
        <p:txBody>
          <a:bodyPr/>
          <a:lstStyle/>
          <a:p>
            <a:r>
              <a:rPr lang="en-US" altLang="en-US" dirty="0"/>
              <a:t>Limited English Proficiency (LEP) </a:t>
            </a:r>
          </a:p>
        </p:txBody>
      </p:sp>
      <p:sp>
        <p:nvSpPr>
          <p:cNvPr id="20483" name="Content Placeholder 2"/>
          <p:cNvSpPr>
            <a:spLocks noGrp="1"/>
          </p:cNvSpPr>
          <p:nvPr>
            <p:ph idx="1"/>
          </p:nvPr>
        </p:nvSpPr>
        <p:spPr>
          <a:xfrm>
            <a:off x="912458" y="2239122"/>
            <a:ext cx="8001000" cy="3724275"/>
          </a:xfrm>
        </p:spPr>
        <p:txBody>
          <a:bodyPr/>
          <a:lstStyle/>
          <a:p>
            <a:endParaRPr lang="en-US" altLang="en-US" dirty="0"/>
          </a:p>
          <a:p>
            <a:r>
              <a:rPr lang="en-US" altLang="en-US" dirty="0"/>
              <a:t>These services may include:</a:t>
            </a:r>
          </a:p>
          <a:p>
            <a:pPr lvl="1"/>
            <a:r>
              <a:rPr lang="en-US" altLang="en-US" dirty="0"/>
              <a:t>Providing interpreters or bilingual staff</a:t>
            </a:r>
          </a:p>
          <a:p>
            <a:pPr lvl="1"/>
            <a:r>
              <a:rPr lang="en-US" altLang="en-US" dirty="0"/>
              <a:t>Providing printed materials in different languages</a:t>
            </a:r>
          </a:p>
          <a:p>
            <a:pPr lvl="1"/>
            <a:r>
              <a:rPr lang="en-US" altLang="en-US" dirty="0"/>
              <a:t>Non Verbal Direction</a:t>
            </a:r>
          </a:p>
          <a:p>
            <a:r>
              <a:rPr lang="en-US" altLang="en-US" dirty="0"/>
              <a:t>When required</a:t>
            </a:r>
          </a:p>
          <a:p>
            <a:pPr lvl="1"/>
            <a:r>
              <a:rPr lang="en-US" altLang="en-US" dirty="0"/>
              <a:t>Frequent contact = greater duty</a:t>
            </a:r>
          </a:p>
          <a:p>
            <a:pPr lvl="1"/>
            <a:endParaRPr lang="en-US" altLang="en-US" dirty="0"/>
          </a:p>
          <a:p>
            <a:pPr lvl="1"/>
            <a:endParaRPr lang="en-US" altLang="en-US" dirty="0"/>
          </a:p>
          <a:p>
            <a:pPr lvl="1"/>
            <a:endParaRPr lang="en-US" altLang="en-US" dirty="0"/>
          </a:p>
          <a:p>
            <a:pPr lvl="1"/>
            <a:endParaRPr lang="en-US" altLang="en-US" dirty="0"/>
          </a:p>
          <a:p>
            <a:pPr lvl="1"/>
            <a:endParaRPr lang="en-US" altLang="en-US" dirty="0"/>
          </a:p>
          <a:p>
            <a:pPr lvl="1"/>
            <a:endParaRPr lang="en-US" altLang="en-US" dirty="0"/>
          </a:p>
          <a:p>
            <a:pPr marL="0" indent="0">
              <a:buNone/>
            </a:pPr>
            <a:endParaRPr lang="en-US" altLang="en-US" dirty="0"/>
          </a:p>
        </p:txBody>
      </p:sp>
      <p:sp>
        <p:nvSpPr>
          <p:cNvPr id="2" name="Rectangle 1"/>
          <p:cNvSpPr/>
          <p:nvPr/>
        </p:nvSpPr>
        <p:spPr>
          <a:xfrm rot="1107706">
            <a:off x="-46527" y="5998494"/>
            <a:ext cx="3581400" cy="769441"/>
          </a:xfrm>
          <a:prstGeom prst="rect">
            <a:avLst/>
          </a:prstGeom>
          <a:noFill/>
        </p:spPr>
        <p:txBody>
          <a:bodyPr>
            <a:spAutoFit/>
          </a:bodyPr>
          <a:lstStyle/>
          <a:p>
            <a:pPr algn="ctr">
              <a:defRPr/>
            </a:pPr>
            <a:r>
              <a:rPr lang="en-US" sz="4400" dirty="0">
                <a:solidFill>
                  <a:srgbClr val="FF99FF">
                    <a:alpha val="26667"/>
                  </a:srgbClr>
                </a:solidFill>
                <a:latin typeface="Arial" charset="0"/>
              </a:rPr>
              <a:t>Bonjour</a:t>
            </a:r>
            <a:endPar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99FF">
                  <a:alpha val="26667"/>
                </a:srgbClr>
              </a:solidFill>
              <a:effectLst>
                <a:outerShdw blurRad="41275" dist="12700" dir="12000000" algn="tl" rotWithShape="0">
                  <a:srgbClr val="000000">
                    <a:alpha val="40000"/>
                  </a:srgbClr>
                </a:outerShdw>
              </a:effectLst>
              <a:latin typeface="Arial" charset="0"/>
            </a:endParaRPr>
          </a:p>
        </p:txBody>
      </p:sp>
      <p:sp>
        <p:nvSpPr>
          <p:cNvPr id="5" name="Rectangle 4"/>
          <p:cNvSpPr/>
          <p:nvPr/>
        </p:nvSpPr>
        <p:spPr>
          <a:xfrm rot="20836076">
            <a:off x="133917" y="5246565"/>
            <a:ext cx="3581400" cy="923330"/>
          </a:xfrm>
          <a:prstGeom prst="rect">
            <a:avLst/>
          </a:prstGeom>
          <a:noFill/>
        </p:spPr>
        <p:txBody>
          <a:bodyPr>
            <a:spAutoFit/>
          </a:bodyPr>
          <a:lstStyle/>
          <a:p>
            <a:pPr algn="ctr">
              <a:defRPr/>
            </a:pPr>
            <a:r>
              <a:rPr lang="ja-JP" altLang="en-US" sz="5400" dirty="0">
                <a:solidFill>
                  <a:srgbClr val="0070C0">
                    <a:alpha val="27000"/>
                  </a:srgbClr>
                </a:solidFill>
                <a:latin typeface="Arial" charset="0"/>
              </a:rPr>
              <a:t>你好</a:t>
            </a:r>
            <a:endPar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70C0">
                  <a:alpha val="27000"/>
                </a:srgbClr>
              </a:solidFill>
              <a:effectLst>
                <a:outerShdw blurRad="41275" dist="12700" dir="12000000" algn="tl" rotWithShape="0">
                  <a:srgbClr val="000000">
                    <a:alpha val="40000"/>
                  </a:srgbClr>
                </a:outerShdw>
              </a:effectLst>
              <a:latin typeface="Arial" charset="0"/>
            </a:endParaRPr>
          </a:p>
        </p:txBody>
      </p:sp>
      <p:sp>
        <p:nvSpPr>
          <p:cNvPr id="7" name="Rectangle 6"/>
          <p:cNvSpPr/>
          <p:nvPr/>
        </p:nvSpPr>
        <p:spPr>
          <a:xfrm rot="1107706">
            <a:off x="2949639" y="5467565"/>
            <a:ext cx="3581400" cy="923330"/>
          </a:xfrm>
          <a:prstGeom prst="rect">
            <a:avLst/>
          </a:prstGeom>
          <a:noFill/>
        </p:spPr>
        <p:txBody>
          <a:bodyPr>
            <a:spAutoFit/>
          </a:bodyPr>
          <a:lstStyle/>
          <a:p>
            <a:pPr algn="ctr">
              <a:defRPr/>
            </a:pPr>
            <a:r>
              <a:rPr lang="ar-AE" sz="5400" dirty="0">
                <a:solidFill>
                  <a:srgbClr val="CC6600">
                    <a:alpha val="27000"/>
                  </a:srgbClr>
                </a:solidFill>
                <a:latin typeface="Arial" charset="0"/>
              </a:rPr>
              <a:t> السلام عليكم </a:t>
            </a:r>
            <a:endPar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CC6600">
                  <a:alpha val="27000"/>
                </a:srgbClr>
              </a:solidFill>
              <a:effectLst>
                <a:outerShdw blurRad="41275" dist="12700" dir="12000000" algn="tl" rotWithShape="0">
                  <a:srgbClr val="000000">
                    <a:alpha val="40000"/>
                  </a:srgbClr>
                </a:outerShdw>
              </a:effectLst>
              <a:latin typeface="Arial" charset="0"/>
            </a:endParaRPr>
          </a:p>
        </p:txBody>
      </p:sp>
      <p:sp>
        <p:nvSpPr>
          <p:cNvPr id="8" name="Rectangle 7"/>
          <p:cNvSpPr/>
          <p:nvPr/>
        </p:nvSpPr>
        <p:spPr>
          <a:xfrm rot="21095304">
            <a:off x="6668584" y="5983148"/>
            <a:ext cx="3581400" cy="769441"/>
          </a:xfrm>
          <a:prstGeom prst="rect">
            <a:avLst/>
          </a:prstGeom>
          <a:noFill/>
        </p:spPr>
        <p:txBody>
          <a:bodyPr>
            <a:spAutoFit/>
          </a:bodyPr>
          <a:lstStyle/>
          <a:p>
            <a:pPr algn="ctr">
              <a:defRPr/>
            </a:pPr>
            <a:r>
              <a:rPr lang="en-US" sz="4400" dirty="0">
                <a:solidFill>
                  <a:schemeClr val="accent6">
                    <a:lumMod val="75000"/>
                    <a:alpha val="27000"/>
                  </a:schemeClr>
                </a:solidFill>
                <a:latin typeface="Arial" charset="0"/>
              </a:rPr>
              <a:t>Ciao</a:t>
            </a:r>
            <a:endPar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6">
                  <a:lumMod val="75000"/>
                  <a:alpha val="27000"/>
                </a:schemeClr>
              </a:solidFill>
              <a:effectLst>
                <a:outerShdw blurRad="41275" dist="12700" dir="12000000" algn="tl" rotWithShape="0">
                  <a:srgbClr val="000000">
                    <a:alpha val="40000"/>
                  </a:srgbClr>
                </a:outerShdw>
              </a:effectLst>
              <a:latin typeface="Arial" charset="0"/>
            </a:endParaRPr>
          </a:p>
        </p:txBody>
      </p:sp>
      <p:sp>
        <p:nvSpPr>
          <p:cNvPr id="9" name="Rectangle 8"/>
          <p:cNvSpPr/>
          <p:nvPr/>
        </p:nvSpPr>
        <p:spPr>
          <a:xfrm rot="204330">
            <a:off x="2644837" y="6119662"/>
            <a:ext cx="3581400" cy="707886"/>
          </a:xfrm>
          <a:prstGeom prst="rect">
            <a:avLst/>
          </a:prstGeom>
          <a:noFill/>
        </p:spPr>
        <p:txBody>
          <a:bodyPr>
            <a:spAutoFit/>
          </a:bodyPr>
          <a:lstStyle/>
          <a:p>
            <a:pPr algn="ctr">
              <a:defRPr/>
            </a:pPr>
            <a:r>
              <a:rPr lang="en-US" sz="4000" dirty="0">
                <a:solidFill>
                  <a:srgbClr val="FF0000">
                    <a:alpha val="27000"/>
                  </a:srgbClr>
                </a:solidFill>
                <a:latin typeface="Arial" charset="0"/>
              </a:rPr>
              <a:t>God dag</a:t>
            </a:r>
            <a:endPar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alpha val="27000"/>
                </a:srgbClr>
              </a:solidFill>
              <a:effectLst>
                <a:outerShdw blurRad="41275" dist="12700" dir="12000000" algn="tl" rotWithShape="0">
                  <a:srgbClr val="000000">
                    <a:alpha val="40000"/>
                  </a:srgbClr>
                </a:outerShdw>
              </a:effectLst>
              <a:latin typeface="Arial" charset="0"/>
            </a:endParaRPr>
          </a:p>
        </p:txBody>
      </p:sp>
      <p:sp>
        <p:nvSpPr>
          <p:cNvPr id="10" name="Rectangle 9"/>
          <p:cNvSpPr/>
          <p:nvPr/>
        </p:nvSpPr>
        <p:spPr>
          <a:xfrm rot="202334">
            <a:off x="5048730" y="5983891"/>
            <a:ext cx="3581400" cy="769441"/>
          </a:xfrm>
          <a:prstGeom prst="rect">
            <a:avLst/>
          </a:prstGeom>
          <a:noFill/>
        </p:spPr>
        <p:txBody>
          <a:bodyPr>
            <a:spAutoFit/>
          </a:bodyPr>
          <a:lstStyle/>
          <a:p>
            <a:pPr algn="ctr">
              <a:defRPr/>
            </a:pPr>
            <a:r>
              <a:rPr lang="en-US" sz="4400" dirty="0">
                <a:solidFill>
                  <a:srgbClr val="33CCCC">
                    <a:alpha val="27000"/>
                  </a:srgbClr>
                </a:solidFill>
                <a:latin typeface="Arial" charset="0"/>
              </a:rPr>
              <a:t>Hola</a:t>
            </a:r>
            <a:endPar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33CCCC">
                  <a:alpha val="46000"/>
                </a:srgbClr>
              </a:solidFill>
              <a:effectLst>
                <a:outerShdw blurRad="41275" dist="12700" dir="12000000" algn="tl" rotWithShape="0">
                  <a:srgbClr val="000000">
                    <a:alpha val="40000"/>
                  </a:srgbClr>
                </a:outerShdw>
              </a:effectLst>
              <a:latin typeface="Arial" charset="0"/>
            </a:endParaRPr>
          </a:p>
        </p:txBody>
      </p:sp>
      <p:sp>
        <p:nvSpPr>
          <p:cNvPr id="11" name="Rectangle 10"/>
          <p:cNvSpPr/>
          <p:nvPr/>
        </p:nvSpPr>
        <p:spPr>
          <a:xfrm rot="313502">
            <a:off x="5130716" y="5328947"/>
            <a:ext cx="4004119" cy="738664"/>
          </a:xfrm>
          <a:prstGeom prst="rect">
            <a:avLst/>
          </a:prstGeom>
          <a:noFill/>
        </p:spPr>
        <p:txBody>
          <a:bodyPr>
            <a:spAutoFit/>
          </a:bodyPr>
          <a:lstStyle/>
          <a:p>
            <a:pPr algn="ctr">
              <a:defRPr/>
            </a:pPr>
            <a:r>
              <a:rPr lang="az-Cyrl-AZ" sz="4200" dirty="0">
                <a:solidFill>
                  <a:srgbClr val="CCCC00">
                    <a:alpha val="26667"/>
                  </a:srgbClr>
                </a:solidFill>
                <a:latin typeface="Arial" charset="0"/>
              </a:rPr>
              <a:t>Здравствуйте</a:t>
            </a:r>
            <a:endParaRPr lang="en-US" sz="4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CCCC00">
                  <a:alpha val="26667"/>
                </a:srgbClr>
              </a:solidFill>
              <a:effectLst>
                <a:outerShdw blurRad="41275" dist="12700" dir="12000000" algn="tl" rotWithShape="0">
                  <a:srgbClr val="000000">
                    <a:alpha val="40000"/>
                  </a:srgbClr>
                </a:outerShdw>
              </a:effectLst>
              <a:latin typeface="Arial" charset="0"/>
            </a:endParaRPr>
          </a:p>
        </p:txBody>
      </p:sp>
      <p:sp>
        <p:nvSpPr>
          <p:cNvPr id="12" name="Rectangle 11"/>
          <p:cNvSpPr/>
          <p:nvPr/>
        </p:nvSpPr>
        <p:spPr>
          <a:xfrm rot="21397263">
            <a:off x="1010163" y="5743675"/>
            <a:ext cx="3581400" cy="769441"/>
          </a:xfrm>
          <a:prstGeom prst="rect">
            <a:avLst/>
          </a:prstGeom>
          <a:noFill/>
        </p:spPr>
        <p:txBody>
          <a:bodyPr>
            <a:spAutoFit/>
          </a:bodyPr>
          <a:lstStyle/>
          <a:p>
            <a:pPr algn="ctr">
              <a:defRPr/>
            </a:pPr>
            <a:r>
              <a:rPr lang="en-US" sz="4400" dirty="0">
                <a:solidFill>
                  <a:schemeClr val="bg1">
                    <a:lumMod val="50000"/>
                    <a:alpha val="27000"/>
                  </a:schemeClr>
                </a:solidFill>
                <a:latin typeface="Arial" charset="0"/>
              </a:rPr>
              <a:t>Hello</a:t>
            </a:r>
            <a:endPar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1">
                  <a:lumMod val="50000"/>
                  <a:alpha val="27000"/>
                </a:schemeClr>
              </a:solidFill>
              <a:effectLst>
                <a:outerShdw blurRad="41275" dist="12700" dir="12000000" algn="tl" rotWithShape="0">
                  <a:srgbClr val="000000">
                    <a:alpha val="40000"/>
                  </a:srgbClr>
                </a:outerShdw>
              </a:effectLst>
              <a:latin typeface="Arial" charset="0"/>
            </a:endParaRPr>
          </a:p>
        </p:txBody>
      </p:sp>
      <p:sp>
        <p:nvSpPr>
          <p:cNvPr id="3" name="Slide Number Placeholder 2"/>
          <p:cNvSpPr>
            <a:spLocks noGrp="1"/>
          </p:cNvSpPr>
          <p:nvPr>
            <p:ph type="sldNum" sz="quarter" idx="12"/>
          </p:nvPr>
        </p:nvSpPr>
        <p:spPr/>
        <p:txBody>
          <a:bodyPr/>
          <a:lstStyle/>
          <a:p>
            <a:pPr>
              <a:defRPr/>
            </a:pPr>
            <a:fld id="{CB9CA2A0-0A1E-4D41-B28F-4B5FDDF3AC92}" type="slidenum">
              <a:rPr lang="en-US" smtClean="0"/>
              <a:pPr>
                <a:defRPr/>
              </a:pPr>
              <a:t>28</a:t>
            </a:fld>
            <a:endParaRPr lang="en-US"/>
          </a:p>
        </p:txBody>
      </p:sp>
      <p:pic>
        <p:nvPicPr>
          <p:cNvPr id="6" name="Picture 5" descr="ZOOM DISEÑO Y FOTOGRAFIA: íconos png-fondo transparente-para web 3ra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9767" y="4035205"/>
            <a:ext cx="2438400" cy="2438400"/>
          </a:xfrm>
          <a:prstGeom prst="rect">
            <a:avLst/>
          </a:prstGeom>
        </p:spPr>
      </p:pic>
    </p:spTree>
    <p:custDataLst>
      <p:tags r:id="rId1"/>
    </p:custDataLst>
    <p:extLst>
      <p:ext uri="{BB962C8B-B14F-4D97-AF65-F5344CB8AC3E}">
        <p14:creationId xmlns:p14="http://schemas.microsoft.com/office/powerpoint/2010/main" val="2806767355"/>
      </p:ext>
    </p:extLst>
  </p:cSld>
  <p:clrMapOvr>
    <a:masterClrMapping/>
  </p:clrMapOvr>
  <p:transition advTm="458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762000" y="838200"/>
            <a:ext cx="7924800" cy="1143000"/>
          </a:xfrm>
        </p:spPr>
        <p:txBody>
          <a:bodyPr/>
          <a:lstStyle/>
          <a:p>
            <a:r>
              <a:rPr lang="en-US" altLang="en-US" dirty="0"/>
              <a:t>Americans with Disabilities         Act (ADA)</a:t>
            </a:r>
          </a:p>
        </p:txBody>
      </p:sp>
      <p:sp>
        <p:nvSpPr>
          <p:cNvPr id="3" name="Content Placeholder 2"/>
          <p:cNvSpPr>
            <a:spLocks noGrp="1"/>
          </p:cNvSpPr>
          <p:nvPr>
            <p:ph idx="1"/>
          </p:nvPr>
        </p:nvSpPr>
        <p:spPr>
          <a:xfrm>
            <a:off x="838200" y="2362200"/>
            <a:ext cx="7693025" cy="4114800"/>
          </a:xfrm>
        </p:spPr>
        <p:txBody>
          <a:bodyPr/>
          <a:lstStyle/>
          <a:p>
            <a:pPr>
              <a:defRPr/>
            </a:pPr>
            <a:r>
              <a:rPr lang="en-US" dirty="0">
                <a:latin typeface="Arial" panose="020B0604020202020204" pitchFamily="34" charset="0"/>
                <a:cs typeface="Arial" panose="020B0604020202020204" pitchFamily="34" charset="0"/>
              </a:rPr>
              <a:t>What is it?</a:t>
            </a:r>
          </a:p>
          <a:p>
            <a:pPr lvl="1">
              <a:buFont typeface="Arial" panose="020B0604020202020204" pitchFamily="34" charset="0"/>
              <a:buChar char="•"/>
              <a:defRPr/>
            </a:pPr>
            <a:r>
              <a:rPr lang="en-US" sz="2800" dirty="0">
                <a:latin typeface="Arial" panose="020B0604020202020204" pitchFamily="34" charset="0"/>
                <a:cs typeface="Arial" panose="020B0604020202020204" pitchFamily="34" charset="0"/>
              </a:rPr>
              <a:t>prohibits discrimination against people with disabilities.</a:t>
            </a:r>
          </a:p>
          <a:p>
            <a:pPr>
              <a:defRPr/>
            </a:pPr>
            <a:r>
              <a:rPr lang="en-US" dirty="0">
                <a:latin typeface="Arial" panose="020B0604020202020204" pitchFamily="34" charset="0"/>
                <a:cs typeface="Arial" panose="020B0604020202020204" pitchFamily="34" charset="0"/>
              </a:rPr>
              <a:t>Who is protected by ADA?</a:t>
            </a:r>
          </a:p>
          <a:p>
            <a:pPr lvl="1">
              <a:buFont typeface="Arial" panose="020B0604020202020204" pitchFamily="34" charset="0"/>
              <a:buChar char="•"/>
              <a:defRPr/>
            </a:pPr>
            <a:r>
              <a:rPr lang="en-US" sz="2800" dirty="0">
                <a:latin typeface="Arial" panose="020B0604020202020204" pitchFamily="34" charset="0"/>
                <a:ea typeface="Tahoma" panose="020B0604030504040204" pitchFamily="34" charset="0"/>
                <a:cs typeface="Arial" panose="020B0604020202020204" pitchFamily="34" charset="0"/>
              </a:rPr>
              <a:t>individuals with disabilities.</a:t>
            </a:r>
          </a:p>
          <a:p>
            <a:pPr marL="457200" lvl="1" indent="0">
              <a:buFontTx/>
              <a:buNone/>
              <a:defRPr/>
            </a:pPr>
            <a:endParaRPr lang="en-US" dirty="0">
              <a:latin typeface="Arial" panose="020B0604020202020204" pitchFamily="34" charset="0"/>
              <a:cs typeface="Arial" panose="020B0604020202020204" pitchFamily="34" charset="0"/>
            </a:endParaRPr>
          </a:p>
        </p:txBody>
      </p:sp>
      <p:pic>
        <p:nvPicPr>
          <p:cNvPr id="49154" name="Picture 2"/>
          <p:cNvPicPr>
            <a:picLocks noChangeAspect="1" noChangeArrowheads="1"/>
          </p:cNvPicPr>
          <p:nvPr/>
        </p:nvPicPr>
        <p:blipFill rotWithShape="1">
          <a:blip r:embed="rId4"/>
          <a:srcRect l="14589" t="21227" r="63471" b="10315"/>
          <a:stretch/>
        </p:blipFill>
        <p:spPr bwMode="auto">
          <a:xfrm>
            <a:off x="6756400" y="76200"/>
            <a:ext cx="2387600" cy="2095500"/>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B9CA2A0-0A1E-4D41-B28F-4B5FDDF3AC92}" type="slidenum">
              <a:rPr lang="en-US" smtClean="0"/>
              <a:pPr>
                <a:defRPr/>
              </a:pPr>
              <a:t>29</a:t>
            </a:fld>
            <a:endParaRPr lang="en-US"/>
          </a:p>
        </p:txBody>
      </p:sp>
      <p:pic>
        <p:nvPicPr>
          <p:cNvPr id="4" name="Picture 3" descr="http://isc.temple.edu/neighbor/ds/disabilityrightstimeline.ht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4638675"/>
            <a:ext cx="2857500" cy="2028825"/>
          </a:xfrm>
          <a:prstGeom prst="rect">
            <a:avLst/>
          </a:prstGeom>
        </p:spPr>
      </p:pic>
    </p:spTree>
    <p:custDataLst>
      <p:tags r:id="rId1"/>
    </p:custDataLst>
    <p:extLst>
      <p:ext uri="{BB962C8B-B14F-4D97-AF65-F5344CB8AC3E}">
        <p14:creationId xmlns:p14="http://schemas.microsoft.com/office/powerpoint/2010/main" val="1409538498"/>
      </p:ext>
    </p:extLst>
  </p:cSld>
  <p:clrMapOvr>
    <a:masterClrMapping/>
  </p:clrMapOvr>
  <p:transition advTm="132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altLang="en-US" dirty="0"/>
              <a:t>Training Objectives</a:t>
            </a:r>
          </a:p>
        </p:txBody>
      </p:sp>
      <p:sp>
        <p:nvSpPr>
          <p:cNvPr id="2" name="Slide Number Placeholder 1"/>
          <p:cNvSpPr>
            <a:spLocks noGrp="1"/>
          </p:cNvSpPr>
          <p:nvPr>
            <p:ph type="sldNum" sz="quarter" idx="12"/>
          </p:nvPr>
        </p:nvSpPr>
        <p:spPr/>
        <p:txBody>
          <a:bodyPr/>
          <a:lstStyle/>
          <a:p>
            <a:pPr>
              <a:defRPr/>
            </a:pPr>
            <a:fld id="{CB9CA2A0-0A1E-4D41-B28F-4B5FDDF3AC92}" type="slidenum">
              <a:rPr lang="en-US" smtClean="0"/>
              <a:pPr>
                <a:defRPr/>
              </a:pPr>
              <a:t>3</a:t>
            </a:fld>
            <a:endParaRPr lang="en-US"/>
          </a:p>
        </p:txBody>
      </p:sp>
      <p:grpSp>
        <p:nvGrpSpPr>
          <p:cNvPr id="3" name="Group 2"/>
          <p:cNvGrpSpPr/>
          <p:nvPr/>
        </p:nvGrpSpPr>
        <p:grpSpPr>
          <a:xfrm>
            <a:off x="2514600" y="2438400"/>
            <a:ext cx="4773216" cy="3971920"/>
            <a:chOff x="2514600" y="2438400"/>
            <a:chExt cx="4773216" cy="3971920"/>
          </a:xfrm>
        </p:grpSpPr>
        <p:sp>
          <p:nvSpPr>
            <p:cNvPr id="7" name="Freeform 6"/>
            <p:cNvSpPr/>
            <p:nvPr/>
          </p:nvSpPr>
          <p:spPr>
            <a:xfrm>
              <a:off x="2846792" y="2438400"/>
              <a:ext cx="2030015" cy="1218009"/>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Recognize and Prevent</a:t>
              </a:r>
            </a:p>
          </p:txBody>
        </p:sp>
        <p:sp>
          <p:nvSpPr>
            <p:cNvPr id="8" name="Freeform 7"/>
            <p:cNvSpPr/>
            <p:nvPr/>
          </p:nvSpPr>
          <p:spPr>
            <a:xfrm>
              <a:off x="5257801" y="2438400"/>
              <a:ext cx="2030015" cy="1218009"/>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a:solidFill>
              <a:srgbClr val="ED1C2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Understand CR Procedures</a:t>
              </a:r>
            </a:p>
          </p:txBody>
        </p:sp>
        <p:sp>
          <p:nvSpPr>
            <p:cNvPr id="9" name="Freeform 8"/>
            <p:cNvSpPr/>
            <p:nvPr/>
          </p:nvSpPr>
          <p:spPr>
            <a:xfrm>
              <a:off x="2514600" y="3809997"/>
              <a:ext cx="2030015" cy="1218009"/>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Identify LEP Requirements</a:t>
              </a:r>
            </a:p>
          </p:txBody>
        </p:sp>
        <p:sp>
          <p:nvSpPr>
            <p:cNvPr id="10" name="Freeform 9"/>
            <p:cNvSpPr/>
            <p:nvPr/>
          </p:nvSpPr>
          <p:spPr>
            <a:xfrm>
              <a:off x="4978308" y="3791617"/>
              <a:ext cx="2030015" cy="1218009"/>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a:solidFill>
              <a:srgbClr val="F68B1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Accommodate 4 Disabilities</a:t>
              </a:r>
            </a:p>
          </p:txBody>
        </p:sp>
        <p:sp>
          <p:nvSpPr>
            <p:cNvPr id="11" name="Freeform 10"/>
            <p:cNvSpPr/>
            <p:nvPr/>
          </p:nvSpPr>
          <p:spPr>
            <a:xfrm>
              <a:off x="3861800" y="5192311"/>
              <a:ext cx="2030015" cy="1218009"/>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Record Keeping</a:t>
              </a:r>
            </a:p>
          </p:txBody>
        </p:sp>
      </p:grpSp>
    </p:spTree>
    <p:custDataLst>
      <p:tags r:id="rId1"/>
    </p:custDataLst>
  </p:cSld>
  <p:clrMapOvr>
    <a:masterClrMapping/>
  </p:clrMapOvr>
  <p:transition advTm="256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itle 1"/>
          <p:cNvSpPr>
            <a:spLocks noGrp="1"/>
          </p:cNvSpPr>
          <p:nvPr>
            <p:ph type="title"/>
          </p:nvPr>
        </p:nvSpPr>
        <p:spPr>
          <a:xfrm>
            <a:off x="762000" y="825500"/>
            <a:ext cx="8382000" cy="1143000"/>
          </a:xfrm>
        </p:spPr>
        <p:txBody>
          <a:bodyPr/>
          <a:lstStyle/>
          <a:p>
            <a:r>
              <a:rPr lang="en-US" altLang="en-US" dirty="0"/>
              <a:t>ADA Mandates Reasonable Accommodation</a:t>
            </a:r>
          </a:p>
        </p:txBody>
      </p:sp>
      <p:sp>
        <p:nvSpPr>
          <p:cNvPr id="25606" name="Content Placeholder 4"/>
          <p:cNvSpPr>
            <a:spLocks noGrp="1"/>
          </p:cNvSpPr>
          <p:nvPr>
            <p:ph idx="1"/>
          </p:nvPr>
        </p:nvSpPr>
        <p:spPr>
          <a:xfrm>
            <a:off x="838200" y="2337594"/>
            <a:ext cx="7924800" cy="1295401"/>
          </a:xfrm>
        </p:spPr>
        <p:txBody>
          <a:bodyPr/>
          <a:lstStyle/>
          <a:p>
            <a:pPr marL="0" indent="0">
              <a:buFont typeface="Wingdings" pitchFamily="2" charset="2"/>
              <a:buNone/>
            </a:pPr>
            <a:r>
              <a:rPr lang="en-US" altLang="en-US" sz="2400" dirty="0"/>
              <a:t>Reasonable accommodation is a modification/adjustment to enable individuals with disabilities to have equal access to benefits and privileges of a service or program.  </a:t>
            </a:r>
          </a:p>
        </p:txBody>
      </p:sp>
      <p:pic>
        <p:nvPicPr>
          <p:cNvPr id="2560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0369" t="24118" r="13413" b="60005"/>
          <a:stretch/>
        </p:blipFill>
        <p:spPr bwMode="auto">
          <a:xfrm>
            <a:off x="3662362" y="4244181"/>
            <a:ext cx="1771650" cy="127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9" name="Picture 2"/>
          <p:cNvPicPr>
            <a:picLocks noChangeAspect="1" noChangeArrowheads="1"/>
          </p:cNvPicPr>
          <p:nvPr/>
        </p:nvPicPr>
        <p:blipFill>
          <a:blip r:embed="rId3">
            <a:extLst>
              <a:ext uri="{28A0092B-C50C-407E-A947-70E740481C1C}">
                <a14:useLocalDpi xmlns:a14="http://schemas.microsoft.com/office/drawing/2010/main" val="0"/>
              </a:ext>
            </a:extLst>
          </a:blip>
          <a:srcRect l="89537" t="26585" r="2135" b="33136"/>
          <a:stretch>
            <a:fillRect/>
          </a:stretch>
        </p:blipFill>
        <p:spPr bwMode="auto">
          <a:xfrm>
            <a:off x="1143000" y="3733800"/>
            <a:ext cx="2054225" cy="279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968" t="24337" r="23669" b="18706"/>
          <a:stretch/>
        </p:blipFill>
        <p:spPr bwMode="auto">
          <a:xfrm>
            <a:off x="6019800" y="3733800"/>
            <a:ext cx="2771775"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CB9CA2A0-0A1E-4D41-B28F-4B5FDDF3AC92}" type="slidenum">
              <a:rPr lang="en-US" smtClean="0"/>
              <a:pPr>
                <a:defRPr/>
              </a:pPr>
              <a:t>30</a:t>
            </a:fld>
            <a:endParaRPr lang="en-US"/>
          </a:p>
        </p:txBody>
      </p:sp>
    </p:spTree>
    <p:extLst>
      <p:ext uri="{BB962C8B-B14F-4D97-AF65-F5344CB8AC3E}">
        <p14:creationId xmlns:p14="http://schemas.microsoft.com/office/powerpoint/2010/main" val="168543233"/>
      </p:ext>
    </p:extLst>
  </p:cSld>
  <p:clrMapOvr>
    <a:masterClrMapping/>
  </p:clrMapOvr>
  <p:transition advTm="53314"/>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7924800" cy="1143000"/>
          </a:xfrm>
        </p:spPr>
        <p:txBody>
          <a:bodyPr/>
          <a:lstStyle/>
          <a:p>
            <a:r>
              <a:rPr lang="en-US" altLang="en-US" dirty="0"/>
              <a:t>Equal Opportunity for Faith Based Organizations</a:t>
            </a:r>
            <a:endParaRPr lang="en-US" dirty="0"/>
          </a:p>
        </p:txBody>
      </p:sp>
      <p:sp>
        <p:nvSpPr>
          <p:cNvPr id="3" name="Slide Number Placeholder 2"/>
          <p:cNvSpPr>
            <a:spLocks noGrp="1"/>
          </p:cNvSpPr>
          <p:nvPr>
            <p:ph type="sldNum" sz="quarter" idx="12"/>
          </p:nvPr>
        </p:nvSpPr>
        <p:spPr/>
        <p:txBody>
          <a:bodyPr/>
          <a:lstStyle/>
          <a:p>
            <a:pPr>
              <a:defRPr/>
            </a:pPr>
            <a:fld id="{CB9CA2A0-0A1E-4D41-B28F-4B5FDDF3AC92}" type="slidenum">
              <a:rPr lang="en-US" smtClean="0"/>
              <a:pPr>
                <a:defRPr/>
              </a:pPr>
              <a:t>31</a:t>
            </a:fld>
            <a:endParaRPr lang="en-US" dirty="0"/>
          </a:p>
        </p:txBody>
      </p:sp>
      <p:sp>
        <p:nvSpPr>
          <p:cNvPr id="14" name="Freeform 13"/>
          <p:cNvSpPr/>
          <p:nvPr/>
        </p:nvSpPr>
        <p:spPr>
          <a:xfrm>
            <a:off x="1589344" y="2935810"/>
            <a:ext cx="2276664" cy="1732577"/>
          </a:xfrm>
          <a:custGeom>
            <a:avLst/>
            <a:gdLst>
              <a:gd name="connsiteX0" fmla="*/ 0 w 2276664"/>
              <a:gd name="connsiteY0" fmla="*/ 0 h 1732577"/>
              <a:gd name="connsiteX1" fmla="*/ 2276664 w 2276664"/>
              <a:gd name="connsiteY1" fmla="*/ 0 h 1732577"/>
              <a:gd name="connsiteX2" fmla="*/ 2276664 w 2276664"/>
              <a:gd name="connsiteY2" fmla="*/ 1732577 h 1732577"/>
              <a:gd name="connsiteX3" fmla="*/ 0 w 2276664"/>
              <a:gd name="connsiteY3" fmla="*/ 1732577 h 1732577"/>
              <a:gd name="connsiteX4" fmla="*/ 0 w 2276664"/>
              <a:gd name="connsiteY4" fmla="*/ 0 h 173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664" h="1732577">
                <a:moveTo>
                  <a:pt x="0" y="0"/>
                </a:moveTo>
                <a:lnTo>
                  <a:pt x="2276664" y="0"/>
                </a:lnTo>
                <a:lnTo>
                  <a:pt x="2276664" y="1732577"/>
                </a:lnTo>
                <a:lnTo>
                  <a:pt x="0" y="1732577"/>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0" rIns="698780" bIns="0" numCol="1" spcCol="1270" anchor="ctr" anchorCtr="0">
            <a:noAutofit/>
          </a:bodyPr>
          <a:lstStyle/>
          <a:p>
            <a:pPr marL="0" lvl="0" indent="0" algn="l" defTabSz="889000">
              <a:lnSpc>
                <a:spcPct val="90000"/>
              </a:lnSpc>
              <a:spcBef>
                <a:spcPct val="0"/>
              </a:spcBef>
              <a:spcAft>
                <a:spcPct val="35000"/>
              </a:spcAft>
              <a:buNone/>
            </a:pPr>
            <a:r>
              <a:rPr lang="en-US" sz="2000" kern="1200" dirty="0"/>
              <a:t>Religious art, icons, scriptures or other religious symbols</a:t>
            </a:r>
          </a:p>
        </p:txBody>
      </p:sp>
      <p:sp>
        <p:nvSpPr>
          <p:cNvPr id="15" name="Oval 14"/>
          <p:cNvSpPr/>
          <p:nvPr/>
        </p:nvSpPr>
        <p:spPr>
          <a:xfrm>
            <a:off x="2703903" y="3962400"/>
            <a:ext cx="1134812" cy="708121"/>
          </a:xfrm>
          <a:prstGeom prst="ellipse">
            <a:avLst/>
          </a:prstGeom>
          <a:blipFill>
            <a:blip r:embed="rId4" cstate="print">
              <a:extLst>
                <a:ext uri="{28A0092B-C50C-407E-A947-70E740481C1C}">
                  <a14:useLocalDpi xmlns:a14="http://schemas.microsoft.com/office/drawing/2010/main" val="0"/>
                </a:ext>
              </a:extLst>
            </a:blip>
            <a:srcRect/>
            <a:stretch>
              <a:fillRect t="-7000" b="-7000"/>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Freeform 16"/>
          <p:cNvSpPr/>
          <p:nvPr/>
        </p:nvSpPr>
        <p:spPr>
          <a:xfrm>
            <a:off x="3981753" y="3123543"/>
            <a:ext cx="3649101" cy="1482266"/>
          </a:xfrm>
          <a:custGeom>
            <a:avLst/>
            <a:gdLst>
              <a:gd name="connsiteX0" fmla="*/ 0 w 3649101"/>
              <a:gd name="connsiteY0" fmla="*/ 0 h 1482266"/>
              <a:gd name="connsiteX1" fmla="*/ 3649101 w 3649101"/>
              <a:gd name="connsiteY1" fmla="*/ 0 h 1482266"/>
              <a:gd name="connsiteX2" fmla="*/ 3649101 w 3649101"/>
              <a:gd name="connsiteY2" fmla="*/ 1482266 h 1482266"/>
              <a:gd name="connsiteX3" fmla="*/ 0 w 3649101"/>
              <a:gd name="connsiteY3" fmla="*/ 1482266 h 1482266"/>
              <a:gd name="connsiteX4" fmla="*/ 0 w 3649101"/>
              <a:gd name="connsiteY4" fmla="*/ 0 h 1482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101" h="1482266">
                <a:moveTo>
                  <a:pt x="0" y="0"/>
                </a:moveTo>
                <a:lnTo>
                  <a:pt x="3649101" y="0"/>
                </a:lnTo>
                <a:lnTo>
                  <a:pt x="3649101" y="1482266"/>
                </a:lnTo>
                <a:lnTo>
                  <a:pt x="0" y="1482266"/>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0" rIns="1104711" bIns="0" numCol="1" spcCol="1270" anchor="ctr" anchorCtr="0">
            <a:noAutofit/>
          </a:bodyPr>
          <a:lstStyle/>
          <a:p>
            <a:pPr marL="0" lvl="0" indent="0" algn="l" defTabSz="889000">
              <a:lnSpc>
                <a:spcPct val="90000"/>
              </a:lnSpc>
              <a:spcBef>
                <a:spcPct val="0"/>
              </a:spcBef>
              <a:spcAft>
                <a:spcPct val="35000"/>
              </a:spcAft>
              <a:buNone/>
            </a:pPr>
            <a:r>
              <a:rPr lang="en-US" sz="2000" kern="1200" dirty="0"/>
              <a:t>CANNOT include prayer </a:t>
            </a:r>
            <a:r>
              <a:rPr lang="en-US" sz="2000" u="sng" kern="1200" dirty="0"/>
              <a:t>during</a:t>
            </a:r>
            <a:r>
              <a:rPr lang="en-US" sz="2000" kern="1200" dirty="0"/>
              <a:t> food distribution </a:t>
            </a:r>
          </a:p>
        </p:txBody>
      </p:sp>
      <p:sp>
        <p:nvSpPr>
          <p:cNvPr id="18" name="Oval 17"/>
          <p:cNvSpPr/>
          <p:nvPr/>
        </p:nvSpPr>
        <p:spPr>
          <a:xfrm>
            <a:off x="6295887" y="3810001"/>
            <a:ext cx="1205592" cy="982758"/>
          </a:xfrm>
          <a:prstGeom prst="ellipse">
            <a:avLst/>
          </a:prstGeom>
          <a:blipFill>
            <a:blip r:embed="rId5" cstate="print">
              <a:extLst>
                <a:ext uri="{28A0092B-C50C-407E-A947-70E740481C1C}">
                  <a14:useLocalDpi xmlns:a14="http://schemas.microsoft.com/office/drawing/2010/main" val="0"/>
                </a:ext>
              </a:extLst>
            </a:blip>
            <a:srcRect/>
            <a:stretch>
              <a:fillRect t="-17000" b="-17000"/>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0" name="Freeform 19"/>
          <p:cNvSpPr/>
          <p:nvPr/>
        </p:nvSpPr>
        <p:spPr>
          <a:xfrm>
            <a:off x="1172088" y="5389284"/>
            <a:ext cx="3399912" cy="1239839"/>
          </a:xfrm>
          <a:custGeom>
            <a:avLst/>
            <a:gdLst>
              <a:gd name="connsiteX0" fmla="*/ 0 w 3399912"/>
              <a:gd name="connsiteY0" fmla="*/ 0 h 1239839"/>
              <a:gd name="connsiteX1" fmla="*/ 3399912 w 3399912"/>
              <a:gd name="connsiteY1" fmla="*/ 0 h 1239839"/>
              <a:gd name="connsiteX2" fmla="*/ 3399912 w 3399912"/>
              <a:gd name="connsiteY2" fmla="*/ 1239839 h 1239839"/>
              <a:gd name="connsiteX3" fmla="*/ 0 w 3399912"/>
              <a:gd name="connsiteY3" fmla="*/ 1239839 h 1239839"/>
              <a:gd name="connsiteX4" fmla="*/ 0 w 3399912"/>
              <a:gd name="connsiteY4" fmla="*/ 0 h 123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912" h="1239839">
                <a:moveTo>
                  <a:pt x="0" y="0"/>
                </a:moveTo>
                <a:lnTo>
                  <a:pt x="3399912" y="0"/>
                </a:lnTo>
                <a:lnTo>
                  <a:pt x="3399912" y="1239839"/>
                </a:lnTo>
                <a:lnTo>
                  <a:pt x="0" y="1239839"/>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0" rIns="1031008" bIns="0" numCol="1" spcCol="1270" anchor="ctr" anchorCtr="0">
            <a:noAutofit/>
          </a:bodyPr>
          <a:lstStyle/>
          <a:p>
            <a:pPr marL="0" lvl="0" indent="0" algn="l" defTabSz="889000">
              <a:lnSpc>
                <a:spcPct val="90000"/>
              </a:lnSpc>
              <a:spcBef>
                <a:spcPct val="0"/>
              </a:spcBef>
              <a:spcAft>
                <a:spcPct val="35000"/>
              </a:spcAft>
              <a:buNone/>
            </a:pPr>
            <a:r>
              <a:rPr lang="en-US" sz="2000" kern="1200" dirty="0"/>
              <a:t>Prayer must occur at a different time and/or location than the food distribution </a:t>
            </a:r>
          </a:p>
        </p:txBody>
      </p:sp>
      <p:sp>
        <p:nvSpPr>
          <p:cNvPr id="21" name="Oval 20"/>
          <p:cNvSpPr/>
          <p:nvPr/>
        </p:nvSpPr>
        <p:spPr>
          <a:xfrm>
            <a:off x="3440284" y="6009203"/>
            <a:ext cx="1858126" cy="1058701"/>
          </a:xfrm>
          <a:prstGeom prst="ellipse">
            <a:avLst/>
          </a:prstGeom>
          <a:blipFill>
            <a:blip r:embed="rId6" cstate="print">
              <a:extLst>
                <a:ext uri="{28A0092B-C50C-407E-A947-70E740481C1C}">
                  <a14:useLocalDpi xmlns:a14="http://schemas.microsoft.com/office/drawing/2010/main" val="0"/>
                </a:ext>
              </a:extLst>
            </a:blip>
            <a:srcRect/>
            <a:stretch>
              <a:fillRect t="-21000" b="-21000"/>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4" name="Freeform 23"/>
          <p:cNvSpPr/>
          <p:nvPr/>
        </p:nvSpPr>
        <p:spPr>
          <a:xfrm>
            <a:off x="5343860" y="5461018"/>
            <a:ext cx="3399912" cy="1239839"/>
          </a:xfrm>
          <a:custGeom>
            <a:avLst/>
            <a:gdLst>
              <a:gd name="connsiteX0" fmla="*/ 0 w 3399912"/>
              <a:gd name="connsiteY0" fmla="*/ 0 h 1239839"/>
              <a:gd name="connsiteX1" fmla="*/ 3399912 w 3399912"/>
              <a:gd name="connsiteY1" fmla="*/ 0 h 1239839"/>
              <a:gd name="connsiteX2" fmla="*/ 3399912 w 3399912"/>
              <a:gd name="connsiteY2" fmla="*/ 1239839 h 1239839"/>
              <a:gd name="connsiteX3" fmla="*/ 0 w 3399912"/>
              <a:gd name="connsiteY3" fmla="*/ 1239839 h 1239839"/>
              <a:gd name="connsiteX4" fmla="*/ 0 w 3399912"/>
              <a:gd name="connsiteY4" fmla="*/ 0 h 123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912" h="1239839">
                <a:moveTo>
                  <a:pt x="0" y="0"/>
                </a:moveTo>
                <a:lnTo>
                  <a:pt x="3399912" y="0"/>
                </a:lnTo>
                <a:lnTo>
                  <a:pt x="3399912" y="1239839"/>
                </a:lnTo>
                <a:lnTo>
                  <a:pt x="0" y="1239839"/>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0" rIns="1031008" bIns="0" numCol="1" spcCol="1270" anchor="ctr" anchorCtr="0">
            <a:noAutofit/>
          </a:bodyPr>
          <a:lstStyle/>
          <a:p>
            <a:pPr marL="0" lvl="0" indent="0" algn="l" defTabSz="889000">
              <a:lnSpc>
                <a:spcPct val="90000"/>
              </a:lnSpc>
              <a:spcBef>
                <a:spcPct val="0"/>
              </a:spcBef>
              <a:spcAft>
                <a:spcPct val="35000"/>
              </a:spcAft>
              <a:buNone/>
            </a:pPr>
            <a:r>
              <a:rPr lang="en-US" sz="2000" dirty="0"/>
              <a:t>Federal funds </a:t>
            </a:r>
            <a:endParaRPr lang="en-US" sz="2000" kern="1200" dirty="0"/>
          </a:p>
        </p:txBody>
      </p:sp>
      <p:pic>
        <p:nvPicPr>
          <p:cNvPr id="26" name="Picture 25" descr="external image 10110-Clipart-Picture-Of-A-&lt;strong&gt;Dollar-Sign&lt;/strong&gt;-Mascot-Cartoon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9230" y="5645278"/>
            <a:ext cx="1236373" cy="1230878"/>
          </a:xfrm>
          <a:prstGeom prst="rect">
            <a:avLst/>
          </a:prstGeom>
          <a:effectLst>
            <a:glow rad="127000">
              <a:schemeClr val="accent1">
                <a:alpha val="50000"/>
              </a:schemeClr>
            </a:glow>
          </a:effectLst>
        </p:spPr>
      </p:pic>
    </p:spTree>
    <p:custDataLst>
      <p:tags r:id="rId1"/>
    </p:custDataLst>
    <p:extLst>
      <p:ext uri="{BB962C8B-B14F-4D97-AF65-F5344CB8AC3E}">
        <p14:creationId xmlns:p14="http://schemas.microsoft.com/office/powerpoint/2010/main" val="122656152"/>
      </p:ext>
    </p:extLst>
  </p:cSld>
  <p:clrMapOvr>
    <a:masterClrMapping/>
  </p:clrMapOvr>
  <p:transition advTm="376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42"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42"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Civil Rights Reviewed</a:t>
            </a:r>
          </a:p>
        </p:txBody>
      </p:sp>
      <p:sp>
        <p:nvSpPr>
          <p:cNvPr id="4" name="Rectangle 3"/>
          <p:cNvSpPr/>
          <p:nvPr/>
        </p:nvSpPr>
        <p:spPr>
          <a:xfrm>
            <a:off x="914400" y="2514600"/>
            <a:ext cx="7848600" cy="2862322"/>
          </a:xfrm>
          <a:prstGeom prst="rect">
            <a:avLst/>
          </a:prstGeom>
        </p:spPr>
        <p:txBody>
          <a:bodyPr wrap="square">
            <a:spAutoFit/>
          </a:bodyPr>
          <a:lstStyle/>
          <a:p>
            <a:pPr eaLnBrk="1" hangingPunct="1">
              <a:defRPr/>
            </a:pPr>
            <a:r>
              <a:rPr lang="en-US" altLang="en-US" sz="3000" dirty="0"/>
              <a:t>Compliance Reviewed during:</a:t>
            </a:r>
          </a:p>
          <a:p>
            <a:pPr eaLnBrk="1" hangingPunct="1">
              <a:defRPr/>
            </a:pPr>
            <a:r>
              <a:rPr lang="en-US" altLang="en-US" sz="3000" dirty="0"/>
              <a:t> </a:t>
            </a:r>
          </a:p>
          <a:p>
            <a:pPr marL="571500" indent="-571500" eaLnBrk="1" hangingPunct="1">
              <a:buFont typeface="Wingdings" panose="05000000000000000000" pitchFamily="2" charset="2"/>
              <a:buChar char="q"/>
              <a:defRPr/>
            </a:pPr>
            <a:r>
              <a:rPr lang="en-US" altLang="en-US" sz="4000" b="1" dirty="0"/>
              <a:t>Administrative Review</a:t>
            </a:r>
          </a:p>
          <a:p>
            <a:pPr marL="571500" indent="-571500" eaLnBrk="1" hangingPunct="1">
              <a:buFont typeface="Wingdings" panose="05000000000000000000" pitchFamily="2" charset="2"/>
              <a:buChar char="q"/>
              <a:defRPr/>
            </a:pPr>
            <a:r>
              <a:rPr lang="en-US" altLang="en-US" sz="4000" b="1" dirty="0"/>
              <a:t>Complaint Investigation </a:t>
            </a:r>
          </a:p>
          <a:p>
            <a:pPr marL="571500" indent="-571500" eaLnBrk="1" hangingPunct="1">
              <a:buFont typeface="Wingdings" panose="05000000000000000000" pitchFamily="2" charset="2"/>
              <a:buChar char="q"/>
              <a:defRPr/>
            </a:pPr>
            <a:r>
              <a:rPr lang="en-US" altLang="en-US" sz="4000" b="1" dirty="0"/>
              <a:t>As needed</a:t>
            </a:r>
          </a:p>
        </p:txBody>
      </p:sp>
      <p:sp>
        <p:nvSpPr>
          <p:cNvPr id="3" name="Slide Number Placeholder 2"/>
          <p:cNvSpPr>
            <a:spLocks noGrp="1"/>
          </p:cNvSpPr>
          <p:nvPr>
            <p:ph type="sldNum" sz="quarter" idx="12"/>
          </p:nvPr>
        </p:nvSpPr>
        <p:spPr/>
        <p:txBody>
          <a:bodyPr/>
          <a:lstStyle/>
          <a:p>
            <a:pPr>
              <a:defRPr/>
            </a:pPr>
            <a:fld id="{CB9CA2A0-0A1E-4D41-B28F-4B5FDDF3AC92}" type="slidenum">
              <a:rPr lang="en-US" smtClean="0"/>
              <a:pPr>
                <a:defRPr/>
              </a:pPr>
              <a:t>32</a:t>
            </a:fld>
            <a:endParaRPr lang="en-US"/>
          </a:p>
        </p:txBody>
      </p:sp>
    </p:spTree>
    <p:extLst>
      <p:ext uri="{BB962C8B-B14F-4D97-AF65-F5344CB8AC3E}">
        <p14:creationId xmlns:p14="http://schemas.microsoft.com/office/powerpoint/2010/main" val="2183701187"/>
      </p:ext>
    </p:extLst>
  </p:cSld>
  <p:clrMapOvr>
    <a:masterClrMapping/>
  </p:clrMapOvr>
  <p:transition advTm="14513"/>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Civil Rights Review Verifies</a:t>
            </a:r>
          </a:p>
        </p:txBody>
      </p:sp>
      <p:sp>
        <p:nvSpPr>
          <p:cNvPr id="4" name="Rectangle 3"/>
          <p:cNvSpPr txBox="1">
            <a:spLocks noChangeArrowheads="1"/>
          </p:cNvSpPr>
          <p:nvPr/>
        </p:nvSpPr>
        <p:spPr bwMode="auto">
          <a:xfrm>
            <a:off x="1447800" y="2372285"/>
            <a:ext cx="7924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ea typeface="ＭＳ Ｐゴシック" pitchFamily="34" charset="-128"/>
              </a:defRPr>
            </a:lvl5pPr>
            <a:lvl6pPr marL="25146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6pPr>
            <a:lvl7pPr marL="29718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7pPr>
            <a:lvl8pPr marL="34290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8pPr>
            <a:lvl9pPr marL="38862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9pPr>
          </a:lstStyle>
          <a:p>
            <a:pPr eaLnBrk="1" hangingPunct="1">
              <a:lnSpc>
                <a:spcPct val="90000"/>
              </a:lnSpc>
              <a:buFont typeface="Wingdings" panose="05000000000000000000" pitchFamily="2" charset="2"/>
              <a:buChar char="q"/>
            </a:pPr>
            <a:r>
              <a:rPr lang="en-US" altLang="en-US" sz="3200" b="1" kern="0" dirty="0">
                <a:solidFill>
                  <a:srgbClr val="00B050"/>
                </a:solidFill>
              </a:rPr>
              <a:t>Civil Rights training for staff</a:t>
            </a:r>
          </a:p>
          <a:p>
            <a:pPr eaLnBrk="1" hangingPunct="1">
              <a:lnSpc>
                <a:spcPct val="90000"/>
              </a:lnSpc>
              <a:buFont typeface="Wingdings" panose="05000000000000000000" pitchFamily="2" charset="2"/>
              <a:buChar char="q"/>
            </a:pPr>
            <a:r>
              <a:rPr lang="en-US" altLang="en-US" sz="3200" b="1" kern="0" dirty="0">
                <a:solidFill>
                  <a:srgbClr val="00B050"/>
                </a:solidFill>
              </a:rPr>
              <a:t>Complaint procedures are in place</a:t>
            </a:r>
          </a:p>
          <a:p>
            <a:pPr eaLnBrk="1" hangingPunct="1">
              <a:lnSpc>
                <a:spcPct val="90000"/>
              </a:lnSpc>
              <a:buFont typeface="Wingdings" panose="05000000000000000000" pitchFamily="2" charset="2"/>
              <a:buChar char="q"/>
            </a:pPr>
            <a:r>
              <a:rPr lang="en-US" altLang="en-US" sz="3200" b="1" kern="0" dirty="0">
                <a:solidFill>
                  <a:srgbClr val="00B050"/>
                </a:solidFill>
              </a:rPr>
              <a:t>“And the Justice For All” Poster  displayed</a:t>
            </a:r>
          </a:p>
          <a:p>
            <a:pPr eaLnBrk="1" hangingPunct="1">
              <a:lnSpc>
                <a:spcPct val="90000"/>
              </a:lnSpc>
              <a:buFont typeface="Wingdings" panose="05000000000000000000" pitchFamily="2" charset="2"/>
              <a:buChar char="q"/>
            </a:pPr>
            <a:r>
              <a:rPr lang="en-US" altLang="en-US" sz="3200" b="1" kern="0" dirty="0">
                <a:solidFill>
                  <a:srgbClr val="00B050"/>
                </a:solidFill>
              </a:rPr>
              <a:t>Nondiscrimination statement on material</a:t>
            </a:r>
          </a:p>
          <a:p>
            <a:pPr eaLnBrk="1" hangingPunct="1">
              <a:lnSpc>
                <a:spcPct val="90000"/>
              </a:lnSpc>
              <a:buFont typeface="Wingdings" panose="05000000000000000000" pitchFamily="2" charset="2"/>
              <a:buChar char="q"/>
            </a:pPr>
            <a:r>
              <a:rPr lang="en-US" altLang="en-US" sz="3200" b="1" kern="0" dirty="0">
                <a:solidFill>
                  <a:srgbClr val="00B050"/>
                </a:solidFill>
              </a:rPr>
              <a:t>Reasonable accommodations</a:t>
            </a:r>
          </a:p>
          <a:p>
            <a:pPr eaLnBrk="1" hangingPunct="1">
              <a:lnSpc>
                <a:spcPct val="90000"/>
              </a:lnSpc>
              <a:buFont typeface="Wingdings" panose="05000000000000000000" pitchFamily="2" charset="2"/>
              <a:buChar char="q"/>
            </a:pPr>
            <a:r>
              <a:rPr lang="en-US" altLang="en-US" sz="3200" b="1" kern="0" dirty="0">
                <a:solidFill>
                  <a:srgbClr val="00B050"/>
                </a:solidFill>
              </a:rPr>
              <a:t>Material in appropriate language</a:t>
            </a:r>
          </a:p>
          <a:p>
            <a:pPr eaLnBrk="1" hangingPunct="1">
              <a:lnSpc>
                <a:spcPct val="90000"/>
              </a:lnSpc>
              <a:buFont typeface="Wingdings" panose="05000000000000000000" pitchFamily="2" charset="2"/>
              <a:buChar char="v"/>
            </a:pPr>
            <a:endParaRPr lang="en-US" altLang="en-US" sz="2600" kern="0" dirty="0">
              <a:solidFill>
                <a:srgbClr val="00B050"/>
              </a:solidFill>
            </a:endParaRPr>
          </a:p>
          <a:p>
            <a:pPr eaLnBrk="1" hangingPunct="1">
              <a:lnSpc>
                <a:spcPct val="90000"/>
              </a:lnSpc>
              <a:buFont typeface="Wingdings" panose="05000000000000000000" pitchFamily="2" charset="2"/>
              <a:buChar char="v"/>
            </a:pPr>
            <a:endParaRPr lang="en-US" altLang="en-US" sz="2600" kern="0" dirty="0">
              <a:solidFill>
                <a:srgbClr val="00B050"/>
              </a:solidFill>
            </a:endParaRPr>
          </a:p>
        </p:txBody>
      </p:sp>
      <p:sp>
        <p:nvSpPr>
          <p:cNvPr id="3" name="Slide Number Placeholder 2"/>
          <p:cNvSpPr>
            <a:spLocks noGrp="1"/>
          </p:cNvSpPr>
          <p:nvPr>
            <p:ph type="sldNum" sz="quarter" idx="12"/>
          </p:nvPr>
        </p:nvSpPr>
        <p:spPr>
          <a:xfrm>
            <a:off x="2370138" y="6369050"/>
            <a:ext cx="587375" cy="488950"/>
          </a:xfrm>
        </p:spPr>
        <p:txBody>
          <a:bodyPr/>
          <a:lstStyle/>
          <a:p>
            <a:pPr>
              <a:defRPr/>
            </a:pPr>
            <a:fld id="{CB9CA2A0-0A1E-4D41-B28F-4B5FDDF3AC92}" type="slidenum">
              <a:rPr lang="en-US" smtClean="0"/>
              <a:pPr>
                <a:defRPr/>
              </a:pPr>
              <a:t>33</a:t>
            </a:fld>
            <a:endParaRPr lang="en-US"/>
          </a:p>
        </p:txBody>
      </p:sp>
    </p:spTree>
    <p:extLst>
      <p:ext uri="{BB962C8B-B14F-4D97-AF65-F5344CB8AC3E}">
        <p14:creationId xmlns:p14="http://schemas.microsoft.com/office/powerpoint/2010/main" val="3892152286"/>
      </p:ext>
    </p:extLst>
  </p:cSld>
  <p:clrMapOvr>
    <a:masterClrMapping/>
  </p:clrMapOvr>
  <p:transition advTm="23013"/>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62000" y="8382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pitchFamily="34" charset="-128"/>
                <a:cs typeface="+mj-cs"/>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5pPr>
            <a:lvl6pPr marL="457200" algn="l" rtl="0" eaLnBrk="0" fontAlgn="base" hangingPunct="0">
              <a:lnSpc>
                <a:spcPct val="90000"/>
              </a:lnSpc>
              <a:spcBef>
                <a:spcPct val="0"/>
              </a:spcBef>
              <a:spcAft>
                <a:spcPct val="0"/>
              </a:spcAft>
              <a:defRPr sz="3600" b="1">
                <a:solidFill>
                  <a:schemeClr val="tx2"/>
                </a:solidFill>
                <a:latin typeface="Arial" charset="0"/>
              </a:defRPr>
            </a:lvl6pPr>
            <a:lvl7pPr marL="914400" algn="l" rtl="0" eaLnBrk="0" fontAlgn="base" hangingPunct="0">
              <a:lnSpc>
                <a:spcPct val="90000"/>
              </a:lnSpc>
              <a:spcBef>
                <a:spcPct val="0"/>
              </a:spcBef>
              <a:spcAft>
                <a:spcPct val="0"/>
              </a:spcAft>
              <a:defRPr sz="3600" b="1">
                <a:solidFill>
                  <a:schemeClr val="tx2"/>
                </a:solidFill>
                <a:latin typeface="Arial" charset="0"/>
              </a:defRPr>
            </a:lvl7pPr>
            <a:lvl8pPr marL="1371600" algn="l" rtl="0" eaLnBrk="0" fontAlgn="base" hangingPunct="0">
              <a:lnSpc>
                <a:spcPct val="90000"/>
              </a:lnSpc>
              <a:spcBef>
                <a:spcPct val="0"/>
              </a:spcBef>
              <a:spcAft>
                <a:spcPct val="0"/>
              </a:spcAft>
              <a:defRPr sz="3600" b="1">
                <a:solidFill>
                  <a:schemeClr val="tx2"/>
                </a:solidFill>
                <a:latin typeface="Arial" charset="0"/>
              </a:defRPr>
            </a:lvl8pPr>
            <a:lvl9pPr marL="1828800" algn="l" rtl="0" eaLnBrk="0" fontAlgn="base" hangingPunct="0">
              <a:lnSpc>
                <a:spcPct val="90000"/>
              </a:lnSpc>
              <a:spcBef>
                <a:spcPct val="0"/>
              </a:spcBef>
              <a:spcAft>
                <a:spcPct val="0"/>
              </a:spcAft>
              <a:defRPr sz="3600" b="1">
                <a:solidFill>
                  <a:schemeClr val="tx2"/>
                </a:solidFill>
                <a:latin typeface="Arial" charset="0"/>
              </a:defRPr>
            </a:lvl9pPr>
          </a:lstStyle>
          <a:p>
            <a:r>
              <a:rPr lang="en-US" kern="0" dirty="0"/>
              <a:t>Resolution of Noncompliance</a:t>
            </a:r>
          </a:p>
        </p:txBody>
      </p:sp>
      <p:sp>
        <p:nvSpPr>
          <p:cNvPr id="5" name="Rectangle 4"/>
          <p:cNvSpPr/>
          <p:nvPr/>
        </p:nvSpPr>
        <p:spPr>
          <a:xfrm>
            <a:off x="990600" y="2644170"/>
            <a:ext cx="7848600" cy="2308324"/>
          </a:xfrm>
          <a:prstGeom prst="rect">
            <a:avLst/>
          </a:prstGeom>
        </p:spPr>
        <p:txBody>
          <a:bodyPr wrap="square">
            <a:spAutoFit/>
          </a:bodyPr>
          <a:lstStyle/>
          <a:p>
            <a:pPr marL="0" indent="0">
              <a:buFontTx/>
              <a:buNone/>
            </a:pPr>
            <a:r>
              <a:rPr lang="en-US" altLang="en-US" sz="3600" dirty="0"/>
              <a:t>If noncompliance is indicated, corrective action must be taken immediately to achieve voluntary compliance.</a:t>
            </a:r>
          </a:p>
        </p:txBody>
      </p:sp>
      <p:sp>
        <p:nvSpPr>
          <p:cNvPr id="2" name="Slide Number Placeholder 1"/>
          <p:cNvSpPr>
            <a:spLocks noGrp="1"/>
          </p:cNvSpPr>
          <p:nvPr>
            <p:ph type="sldNum" sz="quarter" idx="12"/>
          </p:nvPr>
        </p:nvSpPr>
        <p:spPr/>
        <p:txBody>
          <a:bodyPr/>
          <a:lstStyle/>
          <a:p>
            <a:pPr>
              <a:defRPr/>
            </a:pPr>
            <a:fld id="{A914DEF1-9C94-4B2F-B014-B5643635FCBC}" type="slidenum">
              <a:rPr lang="en-US" smtClean="0"/>
              <a:pPr>
                <a:defRPr/>
              </a:pPr>
              <a:t>34</a:t>
            </a:fld>
            <a:endParaRPr lang="en-US"/>
          </a:p>
        </p:txBody>
      </p:sp>
      <p:pic>
        <p:nvPicPr>
          <p:cNvPr id="8" name="Picture 7" descr="&lt;strong&gt;Stop Sign&lt;/strong&gt;"/>
          <p:cNvPicPr>
            <a:picLocks noChangeAspect="1"/>
          </p:cNvPicPr>
          <p:nvPr/>
        </p:nvPicPr>
        <p:blipFill>
          <a:blip r:embed="rId3"/>
          <a:stretch>
            <a:fillRect/>
          </a:stretch>
        </p:blipFill>
        <p:spPr>
          <a:xfrm>
            <a:off x="4567237" y="3424237"/>
            <a:ext cx="9525" cy="9525"/>
          </a:xfrm>
          <a:prstGeom prst="rect">
            <a:avLst/>
          </a:prstGeom>
        </p:spPr>
      </p:pic>
      <p:pic>
        <p:nvPicPr>
          <p:cNvPr id="9" name="Picture 8" descr="Comply With What? | &lt;strong&gt;Compliance&lt;/strong&gt; Build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4386470"/>
            <a:ext cx="2051739" cy="2438400"/>
          </a:xfrm>
          <a:prstGeom prst="rect">
            <a:avLst/>
          </a:prstGeom>
        </p:spPr>
      </p:pic>
    </p:spTree>
    <p:extLst>
      <p:ext uri="{BB962C8B-B14F-4D97-AF65-F5344CB8AC3E}">
        <p14:creationId xmlns:p14="http://schemas.microsoft.com/office/powerpoint/2010/main" val="1757885227"/>
      </p:ext>
    </p:extLst>
  </p:cSld>
  <p:clrMapOvr>
    <a:masterClrMapping/>
  </p:clrMapOvr>
  <p:transition advTm="9427"/>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7924800" cy="1143000"/>
          </a:xfrm>
        </p:spPr>
        <p:txBody>
          <a:bodyPr/>
          <a:lstStyle/>
          <a:p>
            <a:r>
              <a:rPr lang="en-US" dirty="0"/>
              <a:t>Sample Scenario #1</a:t>
            </a:r>
          </a:p>
        </p:txBody>
      </p:sp>
      <p:sp>
        <p:nvSpPr>
          <p:cNvPr id="4" name="Slide Number Placeholder 3"/>
          <p:cNvSpPr>
            <a:spLocks noGrp="1"/>
          </p:cNvSpPr>
          <p:nvPr>
            <p:ph type="sldNum" sz="quarter" idx="12"/>
          </p:nvPr>
        </p:nvSpPr>
        <p:spPr/>
        <p:txBody>
          <a:bodyPr/>
          <a:lstStyle/>
          <a:p>
            <a:pPr>
              <a:defRPr/>
            </a:pPr>
            <a:fld id="{CB9CA2A0-0A1E-4D41-B28F-4B5FDDF3AC92}" type="slidenum">
              <a:rPr lang="en-US" smtClean="0"/>
              <a:pPr>
                <a:defRPr/>
              </a:pPr>
              <a:t>35</a:t>
            </a:fld>
            <a:endParaRPr lang="en-US"/>
          </a:p>
        </p:txBody>
      </p:sp>
      <p:sp>
        <p:nvSpPr>
          <p:cNvPr id="5" name="Rectangle 4"/>
          <p:cNvSpPr/>
          <p:nvPr/>
        </p:nvSpPr>
        <p:spPr>
          <a:xfrm>
            <a:off x="990600" y="2362200"/>
            <a:ext cx="7848600" cy="1384995"/>
          </a:xfrm>
          <a:prstGeom prst="rect">
            <a:avLst/>
          </a:prstGeom>
          <a:solidFill>
            <a:schemeClr val="accent2">
              <a:lumMod val="20000"/>
              <a:lumOff val="80000"/>
            </a:schemeClr>
          </a:solidFill>
        </p:spPr>
        <p:txBody>
          <a:bodyPr wrap="square">
            <a:spAutoFit/>
          </a:bodyPr>
          <a:lstStyle/>
          <a:p>
            <a:pPr eaLnBrk="1" hangingPunct="1"/>
            <a:r>
              <a:rPr lang="en-US" altLang="en-US" sz="2800" dirty="0"/>
              <a:t>A person in a wheelchair complains that the site where he was told to pick up his food package is not accessible to public transportation.</a:t>
            </a:r>
          </a:p>
        </p:txBody>
      </p:sp>
      <p:sp>
        <p:nvSpPr>
          <p:cNvPr id="3" name="Rectangle 2"/>
          <p:cNvSpPr/>
          <p:nvPr/>
        </p:nvSpPr>
        <p:spPr>
          <a:xfrm>
            <a:off x="762000" y="3962400"/>
            <a:ext cx="4572000" cy="1200329"/>
          </a:xfrm>
          <a:prstGeom prst="rect">
            <a:avLst/>
          </a:prstGeom>
          <a:solidFill>
            <a:schemeClr val="accent6">
              <a:lumMod val="40000"/>
              <a:lumOff val="60000"/>
            </a:schemeClr>
          </a:solidFill>
        </p:spPr>
        <p:txBody>
          <a:bodyPr>
            <a:spAutoFit/>
          </a:bodyPr>
          <a:lstStyle/>
          <a:p>
            <a:pPr eaLnBrk="1" hangingPunct="1"/>
            <a:r>
              <a:rPr lang="en-US" altLang="en-US" dirty="0"/>
              <a:t>Question:  What steps could be taken in this situation?  How can this person be accommodated? </a:t>
            </a:r>
          </a:p>
        </p:txBody>
      </p:sp>
      <p:sp>
        <p:nvSpPr>
          <p:cNvPr id="6" name="Rectangle 5"/>
          <p:cNvSpPr/>
          <p:nvPr/>
        </p:nvSpPr>
        <p:spPr>
          <a:xfrm>
            <a:off x="3886200" y="5377934"/>
            <a:ext cx="4572000" cy="1200329"/>
          </a:xfrm>
          <a:prstGeom prst="rect">
            <a:avLst/>
          </a:prstGeom>
          <a:solidFill>
            <a:schemeClr val="accent5">
              <a:lumMod val="75000"/>
            </a:schemeClr>
          </a:solidFill>
        </p:spPr>
        <p:txBody>
          <a:bodyPr>
            <a:spAutoFit/>
          </a:bodyPr>
          <a:lstStyle/>
          <a:p>
            <a:r>
              <a:rPr lang="en-US" dirty="0">
                <a:cs typeface="Arial" panose="020B0604020202020204" pitchFamily="34" charset="0"/>
              </a:rPr>
              <a:t>Answer:  Offer home delivery services options and appointing a proxy</a:t>
            </a:r>
            <a:endParaRPr lang="en-US" dirty="0"/>
          </a:p>
        </p:txBody>
      </p:sp>
    </p:spTree>
    <p:custDataLst>
      <p:tags r:id="rId1"/>
    </p:custDataLst>
    <p:extLst>
      <p:ext uri="{BB962C8B-B14F-4D97-AF65-F5344CB8AC3E}">
        <p14:creationId xmlns:p14="http://schemas.microsoft.com/office/powerpoint/2010/main" val="1881373931"/>
      </p:ext>
    </p:extLst>
  </p:cSld>
  <p:clrMapOvr>
    <a:masterClrMapping/>
  </p:clrMapOvr>
  <p:transition advTm="305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7924800" cy="762000"/>
          </a:xfrm>
        </p:spPr>
        <p:txBody>
          <a:bodyPr/>
          <a:lstStyle/>
          <a:p>
            <a:r>
              <a:rPr lang="en-US" dirty="0"/>
              <a:t>Sample Scenario #2</a:t>
            </a:r>
          </a:p>
        </p:txBody>
      </p:sp>
      <p:sp>
        <p:nvSpPr>
          <p:cNvPr id="5" name="Rectangle 4"/>
          <p:cNvSpPr/>
          <p:nvPr/>
        </p:nvSpPr>
        <p:spPr>
          <a:xfrm>
            <a:off x="960484" y="2157560"/>
            <a:ext cx="7848600" cy="2246769"/>
          </a:xfrm>
          <a:prstGeom prst="rect">
            <a:avLst/>
          </a:prstGeom>
          <a:solidFill>
            <a:schemeClr val="accent5">
              <a:lumMod val="75000"/>
            </a:schemeClr>
          </a:solidFill>
        </p:spPr>
        <p:txBody>
          <a:bodyPr wrap="square">
            <a:spAutoFit/>
          </a:bodyPr>
          <a:lstStyle/>
          <a:p>
            <a:pPr>
              <a:buNone/>
            </a:pPr>
            <a:r>
              <a:rPr lang="en-US" sz="2800" dirty="0"/>
              <a:t>A participant tries to speak with a volunteer at a CSFP or TEFAP distribution site in a language other than English, but the volunteer cannot understand the participant.  The participant leaves without being served.</a:t>
            </a:r>
          </a:p>
        </p:txBody>
      </p:sp>
      <p:sp>
        <p:nvSpPr>
          <p:cNvPr id="6" name="Slide Number Placeholder 3"/>
          <p:cNvSpPr>
            <a:spLocks noGrp="1"/>
          </p:cNvSpPr>
          <p:nvPr>
            <p:ph type="sldNum" sz="quarter" idx="12"/>
          </p:nvPr>
        </p:nvSpPr>
        <p:spPr>
          <a:xfrm>
            <a:off x="84138" y="6242050"/>
            <a:ext cx="587375" cy="488950"/>
          </a:xfrm>
        </p:spPr>
        <p:txBody>
          <a:bodyPr/>
          <a:lstStyle/>
          <a:p>
            <a:pPr>
              <a:defRPr/>
            </a:pPr>
            <a:fld id="{CB9CA2A0-0A1E-4D41-B28F-4B5FDDF3AC92}" type="slidenum">
              <a:rPr lang="en-US" smtClean="0"/>
              <a:pPr>
                <a:defRPr/>
              </a:pPr>
              <a:t>36</a:t>
            </a:fld>
            <a:endParaRPr lang="en-US" dirty="0"/>
          </a:p>
        </p:txBody>
      </p:sp>
      <p:sp>
        <p:nvSpPr>
          <p:cNvPr id="3" name="Rectangle 2"/>
          <p:cNvSpPr/>
          <p:nvPr/>
        </p:nvSpPr>
        <p:spPr>
          <a:xfrm>
            <a:off x="960484" y="4916865"/>
            <a:ext cx="3295650" cy="1569660"/>
          </a:xfrm>
          <a:prstGeom prst="rect">
            <a:avLst/>
          </a:prstGeom>
          <a:solidFill>
            <a:schemeClr val="bg2">
              <a:lumMod val="40000"/>
              <a:lumOff val="60000"/>
            </a:schemeClr>
          </a:solidFill>
        </p:spPr>
        <p:txBody>
          <a:bodyPr wrap="square">
            <a:spAutoFit/>
          </a:bodyPr>
          <a:lstStyle/>
          <a:p>
            <a:r>
              <a:rPr lang="en-US" dirty="0"/>
              <a:t>Question:  How should that situation have been handled by the volunteer?</a:t>
            </a:r>
          </a:p>
        </p:txBody>
      </p:sp>
      <p:sp>
        <p:nvSpPr>
          <p:cNvPr id="4" name="Rectangle 3"/>
          <p:cNvSpPr/>
          <p:nvPr/>
        </p:nvSpPr>
        <p:spPr>
          <a:xfrm>
            <a:off x="4572000" y="4792008"/>
            <a:ext cx="4572000" cy="1569660"/>
          </a:xfrm>
          <a:prstGeom prst="rect">
            <a:avLst/>
          </a:prstGeom>
          <a:solidFill>
            <a:schemeClr val="accent5"/>
          </a:solidFill>
        </p:spPr>
        <p:txBody>
          <a:bodyPr>
            <a:spAutoFit/>
          </a:bodyPr>
          <a:lstStyle/>
          <a:p>
            <a:pPr defTabSz="881390" eaLnBrk="1" fontAlgn="auto" hangingPunct="1">
              <a:spcBef>
                <a:spcPts val="0"/>
              </a:spcBef>
              <a:spcAft>
                <a:spcPts val="0"/>
              </a:spcAft>
              <a:defRPr/>
            </a:pPr>
            <a:r>
              <a:rPr lang="en-US" dirty="0">
                <a:cs typeface="Arial" panose="020B0604020202020204" pitchFamily="34" charset="0"/>
              </a:rPr>
              <a:t> Answer: Some agencies and sites have commonly used phrases printed on cards to help with communication.</a:t>
            </a:r>
          </a:p>
        </p:txBody>
      </p:sp>
    </p:spTree>
    <p:custDataLst>
      <p:tags r:id="rId1"/>
    </p:custDataLst>
    <p:extLst>
      <p:ext uri="{BB962C8B-B14F-4D97-AF65-F5344CB8AC3E}">
        <p14:creationId xmlns:p14="http://schemas.microsoft.com/office/powerpoint/2010/main" val="2221205591"/>
      </p:ext>
    </p:extLst>
  </p:cSld>
  <p:clrMapOvr>
    <a:masterClrMapping/>
  </p:clrMapOvr>
  <p:transition advTm="330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7924800" cy="1143000"/>
          </a:xfrm>
        </p:spPr>
        <p:txBody>
          <a:bodyPr/>
          <a:lstStyle/>
          <a:p>
            <a:r>
              <a:rPr lang="en-US" dirty="0"/>
              <a:t>Sample Scenario #3</a:t>
            </a:r>
          </a:p>
        </p:txBody>
      </p:sp>
      <p:sp>
        <p:nvSpPr>
          <p:cNvPr id="5" name="Rectangle 4"/>
          <p:cNvSpPr/>
          <p:nvPr/>
        </p:nvSpPr>
        <p:spPr>
          <a:xfrm>
            <a:off x="838200" y="2404170"/>
            <a:ext cx="7848600" cy="2246769"/>
          </a:xfrm>
          <a:prstGeom prst="rect">
            <a:avLst/>
          </a:prstGeom>
          <a:solidFill>
            <a:schemeClr val="bg2">
              <a:lumMod val="20000"/>
              <a:lumOff val="80000"/>
            </a:schemeClr>
          </a:solidFill>
        </p:spPr>
        <p:txBody>
          <a:bodyPr wrap="square">
            <a:spAutoFit/>
          </a:bodyPr>
          <a:lstStyle/>
          <a:p>
            <a:pPr>
              <a:buNone/>
            </a:pPr>
            <a:r>
              <a:rPr lang="en-US" sz="2800" dirty="0"/>
              <a:t>A reviewer from the State visits a CSFP or TEFAP distribution site and sees the </a:t>
            </a:r>
            <a:r>
              <a:rPr lang="en-US" sz="2800" i="1" dirty="0"/>
              <a:t>And Justice For All </a:t>
            </a:r>
            <a:r>
              <a:rPr lang="en-US" sz="2800" dirty="0"/>
              <a:t>poster displayed in the manager’s office, which is located in an area that is off limits to program applicants and participants.</a:t>
            </a:r>
          </a:p>
        </p:txBody>
      </p:sp>
      <p:sp>
        <p:nvSpPr>
          <p:cNvPr id="6" name="Slide Number Placeholder 3"/>
          <p:cNvSpPr>
            <a:spLocks noGrp="1"/>
          </p:cNvSpPr>
          <p:nvPr>
            <p:ph type="sldNum" sz="quarter" idx="12"/>
          </p:nvPr>
        </p:nvSpPr>
        <p:spPr>
          <a:xfrm>
            <a:off x="84138" y="6242050"/>
            <a:ext cx="587375" cy="488950"/>
          </a:xfrm>
        </p:spPr>
        <p:txBody>
          <a:bodyPr/>
          <a:lstStyle/>
          <a:p>
            <a:pPr>
              <a:defRPr/>
            </a:pPr>
            <a:fld id="{CB9CA2A0-0A1E-4D41-B28F-4B5FDDF3AC92}" type="slidenum">
              <a:rPr lang="en-US" smtClean="0"/>
              <a:pPr>
                <a:defRPr/>
              </a:pPr>
              <a:t>37</a:t>
            </a:fld>
            <a:endParaRPr lang="en-US" dirty="0"/>
          </a:p>
        </p:txBody>
      </p:sp>
      <p:sp>
        <p:nvSpPr>
          <p:cNvPr id="3" name="Rectangle 2"/>
          <p:cNvSpPr/>
          <p:nvPr/>
        </p:nvSpPr>
        <p:spPr>
          <a:xfrm>
            <a:off x="747712" y="4988768"/>
            <a:ext cx="4572000" cy="830997"/>
          </a:xfrm>
          <a:prstGeom prst="rect">
            <a:avLst/>
          </a:prstGeom>
          <a:solidFill>
            <a:schemeClr val="bg1">
              <a:lumMod val="85000"/>
            </a:schemeClr>
          </a:solidFill>
        </p:spPr>
        <p:txBody>
          <a:bodyPr>
            <a:spAutoFit/>
          </a:bodyPr>
          <a:lstStyle/>
          <a:p>
            <a:r>
              <a:rPr lang="en-US" dirty="0"/>
              <a:t>Question:  Is this a Civil Rights violation?  Why or why not?</a:t>
            </a:r>
          </a:p>
        </p:txBody>
      </p:sp>
      <p:sp>
        <p:nvSpPr>
          <p:cNvPr id="4" name="Rectangle 3"/>
          <p:cNvSpPr/>
          <p:nvPr/>
        </p:nvSpPr>
        <p:spPr>
          <a:xfrm>
            <a:off x="4667250" y="5826551"/>
            <a:ext cx="4572000" cy="830997"/>
          </a:xfrm>
          <a:prstGeom prst="rect">
            <a:avLst/>
          </a:prstGeom>
          <a:solidFill>
            <a:schemeClr val="accent5">
              <a:lumMod val="90000"/>
            </a:schemeClr>
          </a:solidFill>
        </p:spPr>
        <p:txBody>
          <a:bodyPr>
            <a:spAutoFit/>
          </a:bodyPr>
          <a:lstStyle/>
          <a:p>
            <a:r>
              <a:rPr lang="en-US" dirty="0">
                <a:cs typeface="Arial" panose="020B0604020202020204" pitchFamily="34" charset="0"/>
              </a:rPr>
              <a:t>Answer:  Yes, this is a Civil Rights violation. </a:t>
            </a:r>
            <a:endParaRPr lang="en-US" dirty="0"/>
          </a:p>
        </p:txBody>
      </p:sp>
    </p:spTree>
    <p:custDataLst>
      <p:tags r:id="rId1"/>
    </p:custDataLst>
    <p:extLst>
      <p:ext uri="{BB962C8B-B14F-4D97-AF65-F5344CB8AC3E}">
        <p14:creationId xmlns:p14="http://schemas.microsoft.com/office/powerpoint/2010/main" val="4194358393"/>
      </p:ext>
    </p:extLst>
  </p:cSld>
  <p:clrMapOvr>
    <a:masterClrMapping/>
  </p:clrMapOvr>
  <p:transition advTm="433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7924800" cy="1143000"/>
          </a:xfrm>
        </p:spPr>
        <p:txBody>
          <a:bodyPr/>
          <a:lstStyle/>
          <a:p>
            <a:r>
              <a:rPr lang="en-US" dirty="0"/>
              <a:t>Civil Rights Resources</a:t>
            </a:r>
          </a:p>
        </p:txBody>
      </p:sp>
      <p:sp>
        <p:nvSpPr>
          <p:cNvPr id="4" name="Rectangle 3"/>
          <p:cNvSpPr/>
          <p:nvPr/>
        </p:nvSpPr>
        <p:spPr>
          <a:xfrm>
            <a:off x="990600" y="2438400"/>
            <a:ext cx="7848600" cy="3108543"/>
          </a:xfrm>
          <a:prstGeom prst="rect">
            <a:avLst/>
          </a:prstGeom>
        </p:spPr>
        <p:txBody>
          <a:bodyPr wrap="square">
            <a:spAutoFit/>
          </a:bodyPr>
          <a:lstStyle/>
          <a:p>
            <a:pPr marL="342900" indent="-342900" eaLnBrk="1" hangingPunct="1">
              <a:buFont typeface="Arial" panose="020B0604020202020204" pitchFamily="34" charset="0"/>
              <a:buChar char="•"/>
            </a:pPr>
            <a:r>
              <a:rPr lang="en-US" altLang="en-US" sz="2800" dirty="0"/>
              <a:t>USDA Civil Rights</a:t>
            </a:r>
          </a:p>
          <a:p>
            <a:pPr marL="800100" lvl="1" indent="-342900">
              <a:buFont typeface="Arial" panose="020B0604020202020204" pitchFamily="34" charset="0"/>
              <a:buChar char="•"/>
            </a:pPr>
            <a:r>
              <a:rPr lang="en-US" altLang="en-US" sz="2800" dirty="0">
                <a:hlinkClick r:id="rId3"/>
              </a:rPr>
              <a:t>https://www.fns.usda.gov/civil-rights</a:t>
            </a:r>
            <a:endParaRPr lang="en-US" altLang="en-US" sz="2800" dirty="0"/>
          </a:p>
          <a:p>
            <a:pPr lvl="1"/>
            <a:endParaRPr lang="en-US" altLang="en-US" sz="2800" dirty="0"/>
          </a:p>
          <a:p>
            <a:pPr marL="342900" indent="-342900" eaLnBrk="1" hangingPunct="1">
              <a:buFont typeface="Arial" panose="020B0604020202020204" pitchFamily="34" charset="0"/>
              <a:buChar char="•"/>
            </a:pPr>
            <a:r>
              <a:rPr lang="en-US" altLang="en-US" sz="2800" dirty="0"/>
              <a:t>The current nondiscrimination statement</a:t>
            </a:r>
          </a:p>
          <a:p>
            <a:pPr eaLnBrk="1" hangingPunct="1"/>
            <a:endParaRPr lang="en-US" altLang="en-US" sz="2800" dirty="0"/>
          </a:p>
          <a:p>
            <a:pPr marL="342900" indent="-342900" eaLnBrk="1" hangingPunct="1">
              <a:buFont typeface="Arial" panose="020B0604020202020204" pitchFamily="34" charset="0"/>
              <a:buChar char="•"/>
            </a:pPr>
            <a:r>
              <a:rPr lang="en-US" altLang="en-US" sz="2800" dirty="0"/>
              <a:t>“And Justice for All” posters supplied by CSFP and TEFAP</a:t>
            </a:r>
          </a:p>
        </p:txBody>
      </p:sp>
      <p:sp>
        <p:nvSpPr>
          <p:cNvPr id="5" name="Slide Number Placeholder 4"/>
          <p:cNvSpPr>
            <a:spLocks noGrp="1"/>
          </p:cNvSpPr>
          <p:nvPr>
            <p:ph type="sldNum" sz="quarter" idx="12"/>
          </p:nvPr>
        </p:nvSpPr>
        <p:spPr/>
        <p:txBody>
          <a:bodyPr/>
          <a:lstStyle/>
          <a:p>
            <a:pPr>
              <a:defRPr/>
            </a:pPr>
            <a:fld id="{CB9CA2A0-0A1E-4D41-B28F-4B5FDDF3AC92}" type="slidenum">
              <a:rPr lang="en-US" smtClean="0"/>
              <a:pPr>
                <a:defRPr/>
              </a:pPr>
              <a:t>38</a:t>
            </a:fld>
            <a:endParaRPr lang="en-US"/>
          </a:p>
        </p:txBody>
      </p:sp>
    </p:spTree>
    <p:extLst>
      <p:ext uri="{BB962C8B-B14F-4D97-AF65-F5344CB8AC3E}">
        <p14:creationId xmlns:p14="http://schemas.microsoft.com/office/powerpoint/2010/main" val="1403472849"/>
      </p:ext>
    </p:extLst>
  </p:cSld>
  <p:clrMapOvr>
    <a:masterClrMapping/>
  </p:clrMapOvr>
  <p:transition advTm="12468"/>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62000" y="8382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pitchFamily="34" charset="-128"/>
                <a:cs typeface="+mj-cs"/>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pitchFamily="34" charset="-128"/>
              </a:defRPr>
            </a:lvl5pPr>
            <a:lvl6pPr marL="457200" algn="l" rtl="0" eaLnBrk="0" fontAlgn="base" hangingPunct="0">
              <a:lnSpc>
                <a:spcPct val="90000"/>
              </a:lnSpc>
              <a:spcBef>
                <a:spcPct val="0"/>
              </a:spcBef>
              <a:spcAft>
                <a:spcPct val="0"/>
              </a:spcAft>
              <a:defRPr sz="3600" b="1">
                <a:solidFill>
                  <a:schemeClr val="tx2"/>
                </a:solidFill>
                <a:latin typeface="Arial" charset="0"/>
              </a:defRPr>
            </a:lvl6pPr>
            <a:lvl7pPr marL="914400" algn="l" rtl="0" eaLnBrk="0" fontAlgn="base" hangingPunct="0">
              <a:lnSpc>
                <a:spcPct val="90000"/>
              </a:lnSpc>
              <a:spcBef>
                <a:spcPct val="0"/>
              </a:spcBef>
              <a:spcAft>
                <a:spcPct val="0"/>
              </a:spcAft>
              <a:defRPr sz="3600" b="1">
                <a:solidFill>
                  <a:schemeClr val="tx2"/>
                </a:solidFill>
                <a:latin typeface="Arial" charset="0"/>
              </a:defRPr>
            </a:lvl7pPr>
            <a:lvl8pPr marL="1371600" algn="l" rtl="0" eaLnBrk="0" fontAlgn="base" hangingPunct="0">
              <a:lnSpc>
                <a:spcPct val="90000"/>
              </a:lnSpc>
              <a:spcBef>
                <a:spcPct val="0"/>
              </a:spcBef>
              <a:spcAft>
                <a:spcPct val="0"/>
              </a:spcAft>
              <a:defRPr sz="3600" b="1">
                <a:solidFill>
                  <a:schemeClr val="tx2"/>
                </a:solidFill>
                <a:latin typeface="Arial" charset="0"/>
              </a:defRPr>
            </a:lvl8pPr>
            <a:lvl9pPr marL="1828800" algn="l" rtl="0" eaLnBrk="0" fontAlgn="base" hangingPunct="0">
              <a:lnSpc>
                <a:spcPct val="90000"/>
              </a:lnSpc>
              <a:spcBef>
                <a:spcPct val="0"/>
              </a:spcBef>
              <a:spcAft>
                <a:spcPct val="0"/>
              </a:spcAft>
              <a:defRPr sz="3600" b="1">
                <a:solidFill>
                  <a:schemeClr val="tx2"/>
                </a:solidFill>
                <a:latin typeface="Arial" charset="0"/>
              </a:defRPr>
            </a:lvl9pPr>
          </a:lstStyle>
          <a:p>
            <a:r>
              <a:rPr lang="en-US" kern="0" dirty="0"/>
              <a:t>Congratulations!</a:t>
            </a:r>
          </a:p>
        </p:txBody>
      </p:sp>
      <p:sp>
        <p:nvSpPr>
          <p:cNvPr id="3" name="Slide Number Placeholder 2"/>
          <p:cNvSpPr>
            <a:spLocks noGrp="1"/>
          </p:cNvSpPr>
          <p:nvPr>
            <p:ph type="sldNum" sz="quarter" idx="12"/>
          </p:nvPr>
        </p:nvSpPr>
        <p:spPr/>
        <p:txBody>
          <a:bodyPr/>
          <a:lstStyle/>
          <a:p>
            <a:pPr>
              <a:defRPr/>
            </a:pPr>
            <a:fld id="{A914DEF1-9C94-4B2F-B014-B5643635FCBC}" type="slidenum">
              <a:rPr lang="en-US" smtClean="0"/>
              <a:pPr>
                <a:defRPr/>
              </a:pPr>
              <a:t>39</a:t>
            </a:fld>
            <a:endParaRPr lang="en-US"/>
          </a:p>
        </p:txBody>
      </p:sp>
      <p:pic>
        <p:nvPicPr>
          <p:cNvPr id="5" name="Picture 4" descr="Reader Girls Blog: &lt;strong&gt;Congratulations&lt;/strong&gt; to the winne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087" y="2593975"/>
            <a:ext cx="5457825" cy="3638550"/>
          </a:xfrm>
          <a:prstGeom prst="rect">
            <a:avLst/>
          </a:prstGeom>
        </p:spPr>
      </p:pic>
    </p:spTree>
    <p:custDataLst>
      <p:tags r:id="rId1"/>
    </p:custDataLst>
    <p:extLst>
      <p:ext uri="{BB962C8B-B14F-4D97-AF65-F5344CB8AC3E}">
        <p14:creationId xmlns:p14="http://schemas.microsoft.com/office/powerpoint/2010/main" val="855721971"/>
      </p:ext>
    </p:extLst>
  </p:cSld>
  <p:clrMapOvr>
    <a:masterClrMapping/>
  </p:clrMapOvr>
  <p:transition advTm="84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t>What are Civil Rights?</a:t>
            </a:r>
          </a:p>
        </p:txBody>
      </p:sp>
      <p:sp>
        <p:nvSpPr>
          <p:cNvPr id="7171" name="Content Placeholder 2"/>
          <p:cNvSpPr>
            <a:spLocks noGrp="1"/>
          </p:cNvSpPr>
          <p:nvPr>
            <p:ph idx="1"/>
          </p:nvPr>
        </p:nvSpPr>
        <p:spPr/>
        <p:txBody>
          <a:bodyPr/>
          <a:lstStyle/>
          <a:p>
            <a:pPr marL="0" indent="0">
              <a:buFont typeface="Wingdings" pitchFamily="2" charset="2"/>
              <a:buNone/>
            </a:pPr>
            <a:r>
              <a:rPr lang="en-US" altLang="en-US" dirty="0"/>
              <a:t>Civil Rights are the rights of individuals to receive </a:t>
            </a:r>
            <a:r>
              <a:rPr lang="en-US" altLang="en-US" b="1" dirty="0"/>
              <a:t>equal</a:t>
            </a:r>
            <a:r>
              <a:rPr lang="en-US" altLang="en-US" dirty="0"/>
              <a:t> treatment (and to be free from unfair treatment or discrimination) based on certain legally protected classes.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75" y="4457700"/>
            <a:ext cx="3048000"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B9CA2A0-0A1E-4D41-B28F-4B5FDDF3AC92}" type="slidenum">
              <a:rPr lang="en-US" smtClean="0"/>
              <a:pPr>
                <a:defRPr/>
              </a:pPr>
              <a:t>4</a:t>
            </a:fld>
            <a:endParaRPr lang="en-US"/>
          </a:p>
        </p:txBody>
      </p:sp>
    </p:spTree>
  </p:cSld>
  <p:clrMapOvr>
    <a:masterClrMapping/>
  </p:clrMapOvr>
  <p:transition advTm="22199"/>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838200"/>
            <a:ext cx="6096000" cy="685800"/>
          </a:xfrm>
        </p:spPr>
        <p:txBody>
          <a:bodyPr/>
          <a:lstStyle/>
          <a:p>
            <a:r>
              <a:rPr lang="en-US" dirty="0"/>
              <a:t>Certificate of Completion</a:t>
            </a:r>
          </a:p>
        </p:txBody>
      </p:sp>
      <p:sp>
        <p:nvSpPr>
          <p:cNvPr id="4" name="Slide Number Placeholder 3"/>
          <p:cNvSpPr>
            <a:spLocks noGrp="1"/>
          </p:cNvSpPr>
          <p:nvPr>
            <p:ph type="sldNum" sz="quarter" idx="12"/>
          </p:nvPr>
        </p:nvSpPr>
        <p:spPr/>
        <p:txBody>
          <a:bodyPr/>
          <a:lstStyle/>
          <a:p>
            <a:pPr>
              <a:defRPr/>
            </a:pPr>
            <a:fld id="{CB9CA2A0-0A1E-4D41-B28F-4B5FDDF3AC92}" type="slidenum">
              <a:rPr lang="en-US" smtClean="0"/>
              <a:pPr>
                <a:defRPr/>
              </a:pPr>
              <a:t>40</a:t>
            </a:fld>
            <a:endParaRPr lang="en-US"/>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809750" y="1524000"/>
            <a:ext cx="5676900" cy="3883722"/>
          </a:xfrm>
          <a:prstGeom prst="rect">
            <a:avLst/>
          </a:prstGeom>
          <a:noFill/>
          <a:ln>
            <a:noFill/>
          </a:ln>
        </p:spPr>
      </p:pic>
      <p:sp>
        <p:nvSpPr>
          <p:cNvPr id="3" name="Rectangle 2"/>
          <p:cNvSpPr/>
          <p:nvPr/>
        </p:nvSpPr>
        <p:spPr>
          <a:xfrm>
            <a:off x="1219200" y="5778639"/>
            <a:ext cx="7162800" cy="707886"/>
          </a:xfrm>
          <a:prstGeom prst="rect">
            <a:avLst/>
          </a:prstGeom>
        </p:spPr>
        <p:txBody>
          <a:bodyPr wrap="square">
            <a:spAutoFit/>
          </a:bodyPr>
          <a:lstStyle/>
          <a:p>
            <a:r>
              <a:rPr lang="en-US" sz="2000" b="1" u="sng" dirty="0">
                <a:solidFill>
                  <a:schemeClr val="tx2"/>
                </a:solidFill>
              </a:rPr>
              <a:t>http://www.cdss.ca.gov/inforesources/EFAP/Policies-and-Notices</a:t>
            </a:r>
          </a:p>
        </p:txBody>
      </p:sp>
      <p:sp>
        <p:nvSpPr>
          <p:cNvPr id="6" name="Right Arrow 5"/>
          <p:cNvSpPr/>
          <p:nvPr/>
        </p:nvSpPr>
        <p:spPr bwMode="auto">
          <a:xfrm>
            <a:off x="88392" y="5853684"/>
            <a:ext cx="978408" cy="484632"/>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90444486"/>
      </p:ext>
    </p:extLst>
  </p:cSld>
  <p:clrMapOvr>
    <a:masterClrMapping/>
  </p:clrMapOvr>
  <p:transition advTm="419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652">
                                          <p:stCondLst>
                                            <p:cond delay="0"/>
                                          </p:stCondLst>
                                        </p:cTn>
                                        <p:tgtEl>
                                          <p:spTgt spid="6"/>
                                        </p:tgtEl>
                                      </p:cBhvr>
                                    </p:animEffect>
                                    <p:anim calcmode="lin" valueType="num">
                                      <p:cBhvr>
                                        <p:cTn id="8" dur="2050"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747"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747" tmFilter="0, 0; 0.125,0.2665; 0.25,0.4; 0.375,0.465; 0.5,0.5;  0.625,0.535; 0.75,0.6; 0.875,0.7335; 1,1">
                                          <p:stCondLst>
                                            <p:cond delay="747"/>
                                          </p:stCondLst>
                                        </p:cTn>
                                        <p:tgtEl>
                                          <p:spTgt spid="6"/>
                                        </p:tgtEl>
                                        <p:attrNameLst>
                                          <p:attrName>ppt_y</p:attrName>
                                        </p:attrNameLst>
                                      </p:cBhvr>
                                      <p:tavLst>
                                        <p:tav tm="0" fmla="#ppt_y-sin(pi*$)/9">
                                          <p:val>
                                            <p:fltVal val="0"/>
                                          </p:val>
                                        </p:tav>
                                        <p:tav tm="100000">
                                          <p:val>
                                            <p:fltVal val="1"/>
                                          </p:val>
                                        </p:tav>
                                      </p:tavLst>
                                    </p:anim>
                                    <p:anim calcmode="lin" valueType="num">
                                      <p:cBhvr>
                                        <p:cTn id="11" dur="373" tmFilter="0, 0; 0.125,0.2665; 0.25,0.4; 0.375,0.465; 0.5,0.5;  0.625,0.535; 0.75,0.6; 0.875,0.7335; 1,1">
                                          <p:stCondLst>
                                            <p:cond delay="1490"/>
                                          </p:stCondLst>
                                        </p:cTn>
                                        <p:tgtEl>
                                          <p:spTgt spid="6"/>
                                        </p:tgtEl>
                                        <p:attrNameLst>
                                          <p:attrName>ppt_y</p:attrName>
                                        </p:attrNameLst>
                                      </p:cBhvr>
                                      <p:tavLst>
                                        <p:tav tm="0" fmla="#ppt_y-sin(pi*$)/27">
                                          <p:val>
                                            <p:fltVal val="0"/>
                                          </p:val>
                                        </p:tav>
                                        <p:tav tm="100000">
                                          <p:val>
                                            <p:fltVal val="1"/>
                                          </p:val>
                                        </p:tav>
                                      </p:tavLst>
                                    </p:anim>
                                    <p:anim calcmode="lin" valueType="num">
                                      <p:cBhvr>
                                        <p:cTn id="12" dur="185" tmFilter="0, 0; 0.125,0.2665; 0.25,0.4; 0.375,0.465; 0.5,0.5;  0.625,0.535; 0.75,0.6; 0.875,0.7335; 1,1">
                                          <p:stCondLst>
                                            <p:cond delay="1863"/>
                                          </p:stCondLst>
                                        </p:cTn>
                                        <p:tgtEl>
                                          <p:spTgt spid="6"/>
                                        </p:tgtEl>
                                        <p:attrNameLst>
                                          <p:attrName>ppt_y</p:attrName>
                                        </p:attrNameLst>
                                      </p:cBhvr>
                                      <p:tavLst>
                                        <p:tav tm="0" fmla="#ppt_y-sin(pi*$)/81">
                                          <p:val>
                                            <p:fltVal val="0"/>
                                          </p:val>
                                        </p:tav>
                                        <p:tav tm="100000">
                                          <p:val>
                                            <p:fltVal val="1"/>
                                          </p:val>
                                        </p:tav>
                                      </p:tavLst>
                                    </p:anim>
                                    <p:animScale>
                                      <p:cBhvr>
                                        <p:cTn id="13" dur="29">
                                          <p:stCondLst>
                                            <p:cond delay="731"/>
                                          </p:stCondLst>
                                        </p:cTn>
                                        <p:tgtEl>
                                          <p:spTgt spid="6"/>
                                        </p:tgtEl>
                                      </p:cBhvr>
                                      <p:to x="100000" y="60000"/>
                                    </p:animScale>
                                    <p:animScale>
                                      <p:cBhvr>
                                        <p:cTn id="14" dur="187" decel="50000">
                                          <p:stCondLst>
                                            <p:cond delay="761"/>
                                          </p:stCondLst>
                                        </p:cTn>
                                        <p:tgtEl>
                                          <p:spTgt spid="6"/>
                                        </p:tgtEl>
                                      </p:cBhvr>
                                      <p:to x="100000" y="100000"/>
                                    </p:animScale>
                                    <p:animScale>
                                      <p:cBhvr>
                                        <p:cTn id="15" dur="29">
                                          <p:stCondLst>
                                            <p:cond delay="1476"/>
                                          </p:stCondLst>
                                        </p:cTn>
                                        <p:tgtEl>
                                          <p:spTgt spid="6"/>
                                        </p:tgtEl>
                                      </p:cBhvr>
                                      <p:to x="100000" y="80000"/>
                                    </p:animScale>
                                    <p:animScale>
                                      <p:cBhvr>
                                        <p:cTn id="16" dur="187" decel="50000">
                                          <p:stCondLst>
                                            <p:cond delay="1505"/>
                                          </p:stCondLst>
                                        </p:cTn>
                                        <p:tgtEl>
                                          <p:spTgt spid="6"/>
                                        </p:tgtEl>
                                      </p:cBhvr>
                                      <p:to x="100000" y="100000"/>
                                    </p:animScale>
                                    <p:animScale>
                                      <p:cBhvr>
                                        <p:cTn id="17" dur="29">
                                          <p:stCondLst>
                                            <p:cond delay="1847"/>
                                          </p:stCondLst>
                                        </p:cTn>
                                        <p:tgtEl>
                                          <p:spTgt spid="6"/>
                                        </p:tgtEl>
                                      </p:cBhvr>
                                      <p:to x="100000" y="90000"/>
                                    </p:animScale>
                                    <p:animScale>
                                      <p:cBhvr>
                                        <p:cTn id="18" dur="187" decel="50000">
                                          <p:stCondLst>
                                            <p:cond delay="1876"/>
                                          </p:stCondLst>
                                        </p:cTn>
                                        <p:tgtEl>
                                          <p:spTgt spid="6"/>
                                        </p:tgtEl>
                                      </p:cBhvr>
                                      <p:to x="100000" y="100000"/>
                                    </p:animScale>
                                    <p:animScale>
                                      <p:cBhvr>
                                        <p:cTn id="19" dur="29">
                                          <p:stCondLst>
                                            <p:cond delay="2034"/>
                                          </p:stCondLst>
                                        </p:cTn>
                                        <p:tgtEl>
                                          <p:spTgt spid="6"/>
                                        </p:tgtEl>
                                      </p:cBhvr>
                                      <p:to x="100000" y="95000"/>
                                    </p:animScale>
                                    <p:animScale>
                                      <p:cBhvr>
                                        <p:cTn id="20" dur="187" decel="50000">
                                          <p:stCondLst>
                                            <p:cond delay="2063"/>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ltLang="en-US" dirty="0"/>
              <a:t>Elements of Civil Rights training</a:t>
            </a:r>
          </a:p>
        </p:txBody>
      </p:sp>
      <p:sp>
        <p:nvSpPr>
          <p:cNvPr id="4099" name="Content Placeholder 2"/>
          <p:cNvSpPr>
            <a:spLocks noGrp="1"/>
          </p:cNvSpPr>
          <p:nvPr>
            <p:ph idx="1"/>
          </p:nvPr>
        </p:nvSpPr>
        <p:spPr>
          <a:xfrm>
            <a:off x="854030" y="2444259"/>
            <a:ext cx="4191000" cy="914400"/>
          </a:xfrm>
        </p:spPr>
        <p:txBody>
          <a:bodyPr/>
          <a:lstStyle/>
          <a:p>
            <a:pPr marL="0" indent="0">
              <a:buNone/>
            </a:pPr>
            <a:r>
              <a:rPr lang="en-US" altLang="en-US" dirty="0">
                <a:solidFill>
                  <a:srgbClr val="8CC63F"/>
                </a:solidFill>
                <a:latin typeface="Arial Rounded MT Bold" panose="020F0704030504030204" pitchFamily="34" charset="0"/>
              </a:rPr>
              <a:t>CSFP &amp; TEFAP receive federal $$$$</a:t>
            </a:r>
          </a:p>
        </p:txBody>
      </p:sp>
      <p:sp>
        <p:nvSpPr>
          <p:cNvPr id="2" name="Slide Number Placeholder 1"/>
          <p:cNvSpPr>
            <a:spLocks noGrp="1"/>
          </p:cNvSpPr>
          <p:nvPr>
            <p:ph type="sldNum" sz="quarter" idx="12"/>
          </p:nvPr>
        </p:nvSpPr>
        <p:spPr/>
        <p:txBody>
          <a:bodyPr/>
          <a:lstStyle/>
          <a:p>
            <a:pPr>
              <a:defRPr/>
            </a:pPr>
            <a:fld id="{CB9CA2A0-0A1E-4D41-B28F-4B5FDDF3AC92}" type="slidenum">
              <a:rPr lang="en-US" smtClean="0"/>
              <a:pPr>
                <a:defRPr/>
              </a:pPr>
              <a:t>5</a:t>
            </a:fld>
            <a:endParaRPr lang="en-US"/>
          </a:p>
        </p:txBody>
      </p:sp>
      <p:pic>
        <p:nvPicPr>
          <p:cNvPr id="3" name="Picture 2" descr="external image bag_of_mone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6480" y="1833727"/>
            <a:ext cx="2537015" cy="3049863"/>
          </a:xfrm>
          <a:prstGeom prst="rect">
            <a:avLst/>
          </a:prstGeom>
        </p:spPr>
      </p:pic>
      <p:pic>
        <p:nvPicPr>
          <p:cNvPr id="4" name="Picture 3" descr="kennethhardy (kenneth)'s status on Monday, 01-Aug-16 01:35:18 EDT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438" y="4992279"/>
            <a:ext cx="2576680" cy="1933575"/>
          </a:xfrm>
          <a:prstGeom prst="rect">
            <a:avLst/>
          </a:prstGeom>
        </p:spPr>
      </p:pic>
      <p:sp>
        <p:nvSpPr>
          <p:cNvPr id="8" name="Rectangle 7"/>
          <p:cNvSpPr/>
          <p:nvPr/>
        </p:nvSpPr>
        <p:spPr>
          <a:xfrm>
            <a:off x="733478" y="4038600"/>
            <a:ext cx="2807243" cy="523220"/>
          </a:xfrm>
          <a:prstGeom prst="rect">
            <a:avLst/>
          </a:prstGeom>
        </p:spPr>
        <p:txBody>
          <a:bodyPr wrap="none">
            <a:spAutoFit/>
          </a:bodyPr>
          <a:lstStyle/>
          <a:p>
            <a:r>
              <a:rPr lang="en-US" altLang="en-US" sz="2800" dirty="0">
                <a:solidFill>
                  <a:schemeClr val="bg2">
                    <a:lumMod val="60000"/>
                    <a:lumOff val="40000"/>
                  </a:schemeClr>
                </a:solidFill>
                <a:latin typeface="Arial Rounded MT Bold" panose="020F0704030504030204" pitchFamily="34" charset="0"/>
              </a:rPr>
              <a:t>Must be annual</a:t>
            </a:r>
          </a:p>
        </p:txBody>
      </p:sp>
      <p:sp>
        <p:nvSpPr>
          <p:cNvPr id="9" name="Rectangle 8"/>
          <p:cNvSpPr/>
          <p:nvPr/>
        </p:nvSpPr>
        <p:spPr>
          <a:xfrm>
            <a:off x="4450512" y="5945588"/>
            <a:ext cx="4236288" cy="523220"/>
          </a:xfrm>
          <a:prstGeom prst="rect">
            <a:avLst/>
          </a:prstGeom>
        </p:spPr>
        <p:txBody>
          <a:bodyPr wrap="none">
            <a:spAutoFit/>
          </a:bodyPr>
          <a:lstStyle/>
          <a:p>
            <a:r>
              <a:rPr lang="en-US" altLang="en-US" sz="2800" dirty="0">
                <a:solidFill>
                  <a:srgbClr val="7030A0"/>
                </a:solidFill>
                <a:latin typeface="Arial Rounded MT Bold" panose="020F0704030504030204" pitchFamily="34" charset="0"/>
              </a:rPr>
              <a:t>Process for Complaints</a:t>
            </a:r>
          </a:p>
        </p:txBody>
      </p:sp>
      <p:pic>
        <p:nvPicPr>
          <p:cNvPr id="5" name="Picture 4" descr="&lt;strong&gt;Calendar&lt;/strong&gt; Icons Clipart Free Stock Photo - Public Domain Picture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2681" y="3860120"/>
            <a:ext cx="2362200" cy="1687989"/>
          </a:xfrm>
          <a:prstGeom prst="rect">
            <a:avLst/>
          </a:prstGeom>
        </p:spPr>
      </p:pic>
    </p:spTree>
    <p:custDataLst>
      <p:tags r:id="rId1"/>
    </p:custDataLst>
  </p:cSld>
  <p:clrMapOvr>
    <a:masterClrMapping/>
  </p:clrMapOvr>
  <p:transition advTm="341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barn(inVertical)">
                                      <p:cBhvr>
                                        <p:cTn id="7" dur="500"/>
                                        <p:tgtEl>
                                          <p:spTgt spid="4099">
                                            <p:txEl>
                                              <p:pRg st="0" end="0"/>
                                            </p:txEl>
                                          </p:spTgt>
                                        </p:tgtEl>
                                      </p:cBhvr>
                                    </p:animEffect>
                                  </p:childTnLst>
                                </p:cTn>
                              </p:par>
                              <p:par>
                                <p:cTn id="8" presetID="3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762000" y="762000"/>
            <a:ext cx="7924800" cy="796251"/>
          </a:xfrm>
        </p:spPr>
        <p:txBody>
          <a:bodyPr/>
          <a:lstStyle/>
          <a:p>
            <a:r>
              <a:rPr lang="en-US" altLang="en-US" dirty="0"/>
              <a:t>Civil Rights Legal Authorities</a:t>
            </a:r>
          </a:p>
        </p:txBody>
      </p:sp>
      <p:sp>
        <p:nvSpPr>
          <p:cNvPr id="3" name="Slide Number Placeholder 2"/>
          <p:cNvSpPr>
            <a:spLocks noGrp="1"/>
          </p:cNvSpPr>
          <p:nvPr>
            <p:ph type="sldNum" sz="quarter" idx="12"/>
          </p:nvPr>
        </p:nvSpPr>
        <p:spPr/>
        <p:txBody>
          <a:bodyPr/>
          <a:lstStyle/>
          <a:p>
            <a:pPr>
              <a:defRPr/>
            </a:pPr>
            <a:fld id="{CB9CA2A0-0A1E-4D41-B28F-4B5FDDF3AC92}" type="slidenum">
              <a:rPr lang="en-US" smtClean="0"/>
              <a:pPr>
                <a:defRPr/>
              </a:pPr>
              <a:t>6</a:t>
            </a:fld>
            <a:endParaRPr lang="en-US"/>
          </a:p>
        </p:txBody>
      </p:sp>
      <p:pic>
        <p:nvPicPr>
          <p:cNvPr id="4" name="Picture 3" descr="The &lt;strong&gt;Civil&lt;/strong&gt; &lt;strong&gt;Rights&lt;/strong&gt; Acts of 1866 were passed by congress on April 19th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17" y="1803518"/>
            <a:ext cx="2997083" cy="2997083"/>
          </a:xfrm>
          <a:prstGeom prst="rect">
            <a:avLst/>
          </a:prstGeom>
        </p:spPr>
      </p:pic>
      <p:pic>
        <p:nvPicPr>
          <p:cNvPr id="6" name="Picture 5" descr="... title viii of the &lt;strong&gt;civil&lt;/strong&gt; &lt;strong&gt;rights&lt;/strong&gt; act &lt;strong&gt;of 1968&lt;/strong&gt; prohibits discrimination 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7404" y="1752600"/>
            <a:ext cx="3577514" cy="2370813"/>
          </a:xfrm>
          <a:prstGeom prst="rect">
            <a:avLst/>
          </a:prstGeom>
        </p:spPr>
      </p:pic>
      <p:pic>
        <p:nvPicPr>
          <p:cNvPr id="8" name="Picture 7" descr="... &lt;strong&gt;Americans with Disabilities Act&lt;/strong&gt; (&lt;strong&gt;ADA&lt;/strong&gt;) and the Health Insura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200" y="1803518"/>
            <a:ext cx="1905000" cy="1866900"/>
          </a:xfrm>
          <a:prstGeom prst="rect">
            <a:avLst/>
          </a:prstGeom>
        </p:spPr>
      </p:pic>
      <p:pic>
        <p:nvPicPr>
          <p:cNvPr id="10" name="Picture 9" descr="Samsung &lt;strong&gt;Electronics&lt;/strong&gt; Unveils ChatON 2.0 | Flickr - Photo Shar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680" y="4612590"/>
            <a:ext cx="2228724" cy="2082463"/>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3575" y="4426106"/>
            <a:ext cx="1867117" cy="2060419"/>
          </a:xfrm>
          <a:prstGeom prst="rect">
            <a:avLst/>
          </a:prstGeom>
        </p:spPr>
      </p:pic>
      <p:pic>
        <p:nvPicPr>
          <p:cNvPr id="12" name="Picture 11" descr="BC celebrates &lt;strong&gt;Seniors&lt;/strong&gt; Week | Health Minister Terry Lake and ..."/>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30226" y="4368680"/>
            <a:ext cx="3747111" cy="2570285"/>
          </a:xfrm>
          <a:prstGeom prst="rect">
            <a:avLst/>
          </a:prstGeom>
        </p:spPr>
      </p:pic>
    </p:spTree>
    <p:custDataLst>
      <p:tags r:id="rId1"/>
    </p:custDataLst>
  </p:cSld>
  <p:clrMapOvr>
    <a:masterClrMapping/>
  </p:clrMapOvr>
  <p:transition advTm="5896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Discrimination?</a:t>
            </a:r>
          </a:p>
        </p:txBody>
      </p:sp>
      <p:sp>
        <p:nvSpPr>
          <p:cNvPr id="4" name="Rectangle 3"/>
          <p:cNvSpPr/>
          <p:nvPr/>
        </p:nvSpPr>
        <p:spPr>
          <a:xfrm>
            <a:off x="1028700" y="2438400"/>
            <a:ext cx="7391400" cy="240065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altLang="en-US" sz="3000" dirty="0"/>
              <a:t>Different treatment of one person or a group of persons from others; either intentionally, by neglect, or by the actions or lack of actions based on the protected classes.</a:t>
            </a:r>
            <a:endParaRPr lang="en-US" sz="3000" dirty="0"/>
          </a:p>
        </p:txBody>
      </p:sp>
      <p:sp>
        <p:nvSpPr>
          <p:cNvPr id="5" name="Slide Number Placeholder 4"/>
          <p:cNvSpPr>
            <a:spLocks noGrp="1"/>
          </p:cNvSpPr>
          <p:nvPr>
            <p:ph type="sldNum" sz="quarter" idx="12"/>
          </p:nvPr>
        </p:nvSpPr>
        <p:spPr/>
        <p:txBody>
          <a:bodyPr/>
          <a:lstStyle/>
          <a:p>
            <a:pPr>
              <a:defRPr/>
            </a:pPr>
            <a:fld id="{CB9CA2A0-0A1E-4D41-B28F-4B5FDDF3AC92}" type="slidenum">
              <a:rPr lang="en-US" smtClean="0"/>
              <a:pPr>
                <a:defRPr/>
              </a:pPr>
              <a:t>7</a:t>
            </a:fld>
            <a:endParaRPr lang="en-US"/>
          </a:p>
        </p:txBody>
      </p:sp>
      <p:pic>
        <p:nvPicPr>
          <p:cNvPr id="3" name="Picture 2" descr="http://www.sgsu.org.uk/adviceandwelfare/&lt;strong&gt;discrimination&lt;/strong&g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0525" y="4839057"/>
            <a:ext cx="2867817" cy="2018943"/>
          </a:xfrm>
          <a:prstGeom prst="rect">
            <a:avLst/>
          </a:prstGeom>
        </p:spPr>
      </p:pic>
    </p:spTree>
    <p:extLst>
      <p:ext uri="{BB962C8B-B14F-4D97-AF65-F5344CB8AC3E}">
        <p14:creationId xmlns:p14="http://schemas.microsoft.com/office/powerpoint/2010/main" val="3840178602"/>
      </p:ext>
    </p:extLst>
  </p:cSld>
  <p:clrMapOvr>
    <a:masterClrMapping/>
  </p:clrMapOvr>
  <p:transition advTm="13917"/>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mander et dire son âge - Débutant - Parler Francai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7107" y="2152389"/>
            <a:ext cx="3980261" cy="1834042"/>
          </a:xfrm>
          <a:prstGeom prst="rect">
            <a:avLst/>
          </a:prstGeom>
        </p:spPr>
      </p:pic>
      <p:sp>
        <p:nvSpPr>
          <p:cNvPr id="9221" name="Title 1"/>
          <p:cNvSpPr>
            <a:spLocks noGrp="1"/>
          </p:cNvSpPr>
          <p:nvPr>
            <p:ph type="title"/>
          </p:nvPr>
        </p:nvSpPr>
        <p:spPr>
          <a:xfrm>
            <a:off x="759619" y="847298"/>
            <a:ext cx="7624762" cy="1143000"/>
          </a:xfrm>
        </p:spPr>
        <p:txBody>
          <a:bodyPr/>
          <a:lstStyle/>
          <a:p>
            <a:r>
              <a:rPr lang="en-US" altLang="en-US" dirty="0"/>
              <a:t>Protected Classes for our Program</a:t>
            </a:r>
          </a:p>
        </p:txBody>
      </p:sp>
      <p:pic>
        <p:nvPicPr>
          <p:cNvPr id="5120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9609" t="37766" r="70934" b="33324"/>
          <a:stretch/>
        </p:blipFill>
        <p:spPr bwMode="auto">
          <a:xfrm>
            <a:off x="7012425" y="4739316"/>
            <a:ext cx="2165350" cy="1991684"/>
          </a:xfrm>
          <a:prstGeom prst="ellipse">
            <a:avLst/>
          </a:prstGeom>
          <a:noFill/>
          <a:ln>
            <a:noFill/>
          </a:ln>
          <a:effectLst>
            <a:glow rad="127000">
              <a:schemeClr val="bg1"/>
            </a:glow>
            <a:outerShdw dist="35921" dir="2700000" algn="ctr" rotWithShape="0">
              <a:schemeClr val="bg1"/>
            </a:outerShdw>
            <a:softEdge rad="317500"/>
          </a:effectLst>
        </p:spPr>
      </p:pic>
      <p:sp>
        <p:nvSpPr>
          <p:cNvPr id="32" name="Rectangle 3"/>
          <p:cNvSpPr txBox="1">
            <a:spLocks noChangeArrowheads="1"/>
          </p:cNvSpPr>
          <p:nvPr/>
        </p:nvSpPr>
        <p:spPr bwMode="auto">
          <a:xfrm>
            <a:off x="-3765570" y="4196242"/>
            <a:ext cx="2971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ea typeface="ＭＳ Ｐゴシック" pitchFamily="34" charset="-128"/>
              </a:defRPr>
            </a:lvl5pPr>
            <a:lvl6pPr marL="25146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6pPr>
            <a:lvl7pPr marL="29718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7pPr>
            <a:lvl8pPr marL="34290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8pPr>
            <a:lvl9pPr marL="38862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9pPr>
          </a:lstStyle>
          <a:p>
            <a:pPr eaLnBrk="1" hangingPunct="1">
              <a:spcBef>
                <a:spcPct val="0"/>
              </a:spcBef>
              <a:buFont typeface="Arial" panose="020B0604020202020204" pitchFamily="34" charset="0"/>
              <a:buChar char="•"/>
            </a:pPr>
            <a:endParaRPr lang="en-US" altLang="en-US" kern="0" dirty="0">
              <a:solidFill>
                <a:srgbClr val="7030A0"/>
              </a:solidFill>
            </a:endParaRPr>
          </a:p>
          <a:p>
            <a:pPr marL="0" indent="0" eaLnBrk="1" hangingPunct="1">
              <a:spcBef>
                <a:spcPct val="0"/>
              </a:spcBef>
              <a:buNone/>
            </a:pPr>
            <a:endParaRPr lang="en-US" altLang="en-US" sz="2400" kern="0" dirty="0"/>
          </a:p>
        </p:txBody>
      </p:sp>
      <p:sp>
        <p:nvSpPr>
          <p:cNvPr id="2" name="Slide Number Placeholder 1"/>
          <p:cNvSpPr>
            <a:spLocks noGrp="1"/>
          </p:cNvSpPr>
          <p:nvPr>
            <p:ph type="sldNum" sz="quarter" idx="12"/>
          </p:nvPr>
        </p:nvSpPr>
        <p:spPr/>
        <p:txBody>
          <a:bodyPr/>
          <a:lstStyle/>
          <a:p>
            <a:pPr>
              <a:defRPr/>
            </a:pPr>
            <a:fld id="{CB9CA2A0-0A1E-4D41-B28F-4B5FDDF3AC92}" type="slidenum">
              <a:rPr lang="en-US" smtClean="0"/>
              <a:pPr>
                <a:defRPr/>
              </a:pPr>
              <a:t>8</a:t>
            </a:fld>
            <a:endParaRPr lang="en-US"/>
          </a:p>
        </p:txBody>
      </p:sp>
      <p:pic>
        <p:nvPicPr>
          <p:cNvPr id="3" name="Picture 2" descr="&lt;strong&gt;Diverse&lt;/strong&gt; &lt;strong&gt;Group&lt;/strong&gt; of Students working on project vector clipart - Free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850" y="2129135"/>
            <a:ext cx="2838492" cy="2133600"/>
          </a:xfrm>
          <a:prstGeom prst="rect">
            <a:avLst/>
          </a:prstGeom>
        </p:spPr>
      </p:pic>
      <p:sp>
        <p:nvSpPr>
          <p:cNvPr id="4" name="Rectangle 3"/>
          <p:cNvSpPr/>
          <p:nvPr/>
        </p:nvSpPr>
        <p:spPr>
          <a:xfrm>
            <a:off x="3274007" y="2410767"/>
            <a:ext cx="989373" cy="830997"/>
          </a:xfrm>
          <a:prstGeom prst="rect">
            <a:avLst/>
          </a:prstGeom>
        </p:spPr>
        <p:txBody>
          <a:bodyPr wrap="none">
            <a:spAutoFit/>
          </a:bodyPr>
          <a:lstStyle/>
          <a:p>
            <a:r>
              <a:rPr lang="en-US" altLang="en-US" kern="0" dirty="0">
                <a:solidFill>
                  <a:srgbClr val="7030A0"/>
                </a:solidFill>
              </a:rPr>
              <a:t>Race </a:t>
            </a:r>
          </a:p>
          <a:p>
            <a:r>
              <a:rPr lang="en-US" altLang="en-US" kern="0" dirty="0">
                <a:solidFill>
                  <a:srgbClr val="7030A0"/>
                </a:solidFill>
              </a:rPr>
              <a:t>Color</a:t>
            </a:r>
          </a:p>
        </p:txBody>
      </p:sp>
      <p:sp>
        <p:nvSpPr>
          <p:cNvPr id="6" name="Rectangle 5"/>
          <p:cNvSpPr/>
          <p:nvPr/>
        </p:nvSpPr>
        <p:spPr>
          <a:xfrm>
            <a:off x="7864475" y="4014675"/>
            <a:ext cx="732893" cy="461665"/>
          </a:xfrm>
          <a:prstGeom prst="rect">
            <a:avLst/>
          </a:prstGeom>
        </p:spPr>
        <p:txBody>
          <a:bodyPr wrap="none">
            <a:spAutoFit/>
          </a:bodyPr>
          <a:lstStyle/>
          <a:p>
            <a:r>
              <a:rPr lang="en-US" altLang="en-US" kern="0" dirty="0">
                <a:solidFill>
                  <a:srgbClr val="7030A0"/>
                </a:solidFill>
              </a:rPr>
              <a:t>Age</a:t>
            </a:r>
            <a:endParaRPr lang="en-US" dirty="0"/>
          </a:p>
        </p:txBody>
      </p:sp>
      <p:pic>
        <p:nvPicPr>
          <p:cNvPr id="7" name="Picture 6" descr="takeittothestreets - &lt;strong&gt;Gender&lt;/strong&gt; differenc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157" y="4724400"/>
            <a:ext cx="1967513" cy="1307592"/>
          </a:xfrm>
          <a:prstGeom prst="rect">
            <a:avLst/>
          </a:prstGeom>
        </p:spPr>
      </p:pic>
      <p:sp>
        <p:nvSpPr>
          <p:cNvPr id="8" name="Rectangle 7"/>
          <p:cNvSpPr/>
          <p:nvPr/>
        </p:nvSpPr>
        <p:spPr>
          <a:xfrm>
            <a:off x="1587619" y="6031992"/>
            <a:ext cx="822661" cy="461665"/>
          </a:xfrm>
          <a:prstGeom prst="rect">
            <a:avLst/>
          </a:prstGeom>
        </p:spPr>
        <p:txBody>
          <a:bodyPr wrap="none">
            <a:spAutoFit/>
          </a:bodyPr>
          <a:lstStyle/>
          <a:p>
            <a:pPr>
              <a:buFont typeface="Arial" panose="020B0604020202020204" pitchFamily="34" charset="0"/>
              <a:buChar char="•"/>
            </a:pPr>
            <a:r>
              <a:rPr lang="en-US" altLang="en-US" kern="0" dirty="0">
                <a:solidFill>
                  <a:srgbClr val="7030A0"/>
                </a:solidFill>
              </a:rPr>
              <a:t>Sex</a:t>
            </a:r>
          </a:p>
        </p:txBody>
      </p:sp>
      <p:pic>
        <p:nvPicPr>
          <p:cNvPr id="9" name="Picture 8" descr="LACE502 - Living With &lt;strong&gt;Disabilities&lt;/strong&gt; - Christine Ro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3035" y="4179077"/>
            <a:ext cx="3629025" cy="2000250"/>
          </a:xfrm>
          <a:prstGeom prst="rect">
            <a:avLst/>
          </a:prstGeom>
        </p:spPr>
      </p:pic>
      <p:sp>
        <p:nvSpPr>
          <p:cNvPr id="10" name="Rectangle 9"/>
          <p:cNvSpPr/>
          <p:nvPr/>
        </p:nvSpPr>
        <p:spPr>
          <a:xfrm>
            <a:off x="3832850" y="6242050"/>
            <a:ext cx="1526380" cy="461665"/>
          </a:xfrm>
          <a:prstGeom prst="rect">
            <a:avLst/>
          </a:prstGeom>
        </p:spPr>
        <p:txBody>
          <a:bodyPr wrap="none">
            <a:spAutoFit/>
          </a:bodyPr>
          <a:lstStyle/>
          <a:p>
            <a:pPr>
              <a:buFont typeface="Arial" panose="020B0604020202020204" pitchFamily="34" charset="0"/>
              <a:buChar char="•"/>
            </a:pPr>
            <a:r>
              <a:rPr lang="en-US" altLang="en-US" kern="0" dirty="0">
                <a:solidFill>
                  <a:srgbClr val="7030A0"/>
                </a:solidFill>
              </a:rPr>
              <a:t>Disability</a:t>
            </a:r>
          </a:p>
        </p:txBody>
      </p:sp>
      <p:sp>
        <p:nvSpPr>
          <p:cNvPr id="11" name="Rectangle 10"/>
          <p:cNvSpPr/>
          <p:nvPr/>
        </p:nvSpPr>
        <p:spPr>
          <a:xfrm>
            <a:off x="5878194" y="6341418"/>
            <a:ext cx="2331087" cy="461665"/>
          </a:xfrm>
          <a:prstGeom prst="rect">
            <a:avLst/>
          </a:prstGeom>
        </p:spPr>
        <p:txBody>
          <a:bodyPr wrap="none">
            <a:spAutoFit/>
          </a:bodyPr>
          <a:lstStyle/>
          <a:p>
            <a:pPr>
              <a:buFont typeface="Arial" panose="020B0604020202020204" pitchFamily="34" charset="0"/>
              <a:buChar char="•"/>
            </a:pPr>
            <a:r>
              <a:rPr lang="en-US" altLang="en-US" kern="0" dirty="0">
                <a:solidFill>
                  <a:srgbClr val="7030A0"/>
                </a:solidFill>
              </a:rPr>
              <a:t>National Origin</a:t>
            </a:r>
          </a:p>
        </p:txBody>
      </p:sp>
    </p:spTree>
    <p:custDataLst>
      <p:tags r:id="rId1"/>
    </p:custDataLst>
  </p:cSld>
  <p:clrMapOvr>
    <a:masterClrMapping/>
  </p:clrMapOvr>
  <p:transition advTm="211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p:cTn id="7" dur="500" fill="hold"/>
                                        <p:tgtEl>
                                          <p:spTgt spid="9221"/>
                                        </p:tgtEl>
                                        <p:attrNameLst>
                                          <p:attrName>ppt_w</p:attrName>
                                        </p:attrNameLst>
                                      </p:cBhvr>
                                      <p:tavLst>
                                        <p:tav tm="0">
                                          <p:val>
                                            <p:fltVal val="0"/>
                                          </p:val>
                                        </p:tav>
                                        <p:tav tm="100000">
                                          <p:val>
                                            <p:strVal val="#ppt_w"/>
                                          </p:val>
                                        </p:tav>
                                      </p:tavLst>
                                    </p:anim>
                                    <p:anim calcmode="lin" valueType="num">
                                      <p:cBhvr>
                                        <p:cTn id="8" dur="500" fill="hold"/>
                                        <p:tgtEl>
                                          <p:spTgt spid="9221"/>
                                        </p:tgtEl>
                                        <p:attrNameLst>
                                          <p:attrName>ppt_h</p:attrName>
                                        </p:attrNameLst>
                                      </p:cBhvr>
                                      <p:tavLst>
                                        <p:tav tm="0">
                                          <p:val>
                                            <p:fltVal val="0"/>
                                          </p:val>
                                        </p:tav>
                                        <p:tav tm="100000">
                                          <p:val>
                                            <p:strVal val="#ppt_h"/>
                                          </p:val>
                                        </p:tav>
                                      </p:tavLst>
                                    </p:anim>
                                    <p:animEffect transition="in" filter="fade">
                                      <p:cBhvr>
                                        <p:cTn id="9" dur="500"/>
                                        <p:tgtEl>
                                          <p:spTgt spid="9221"/>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style.rotation</p:attrName>
                                        </p:attrNameLst>
                                      </p:cBhvr>
                                      <p:tavLst>
                                        <p:tav tm="0">
                                          <p:val>
                                            <p:fltVal val="90"/>
                                          </p:val>
                                        </p:tav>
                                        <p:tav tm="100000">
                                          <p:val>
                                            <p:fltVal val="0"/>
                                          </p:val>
                                        </p:tav>
                                      </p:tavLst>
                                    </p:anim>
                                    <p:animEffect transition="in" filter="fade">
                                      <p:cBhvr>
                                        <p:cTn id="40" dur="1000"/>
                                        <p:tgtEl>
                                          <p:spTgt spid="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fltVal val="0"/>
                                          </p:val>
                                        </p:tav>
                                        <p:tav tm="100000">
                                          <p:val>
                                            <p:strVal val="#ppt_w"/>
                                          </p:val>
                                        </p:tav>
                                      </p:tavLst>
                                    </p:anim>
                                    <p:anim calcmode="lin" valueType="num">
                                      <p:cBhvr>
                                        <p:cTn id="44" dur="1000" fill="hold"/>
                                        <p:tgtEl>
                                          <p:spTgt spid="8"/>
                                        </p:tgtEl>
                                        <p:attrNameLst>
                                          <p:attrName>ppt_h</p:attrName>
                                        </p:attrNameLst>
                                      </p:cBhvr>
                                      <p:tavLst>
                                        <p:tav tm="0">
                                          <p:val>
                                            <p:fltVal val="0"/>
                                          </p:val>
                                        </p:tav>
                                        <p:tav tm="100000">
                                          <p:val>
                                            <p:strVal val="#ppt_h"/>
                                          </p:val>
                                        </p:tav>
                                      </p:tavLst>
                                    </p:anim>
                                    <p:anim calcmode="lin" valueType="num">
                                      <p:cBhvr>
                                        <p:cTn id="45" dur="1000" fill="hold"/>
                                        <p:tgtEl>
                                          <p:spTgt spid="8"/>
                                        </p:tgtEl>
                                        <p:attrNameLst>
                                          <p:attrName>style.rotation</p:attrName>
                                        </p:attrNameLst>
                                      </p:cBhvr>
                                      <p:tavLst>
                                        <p:tav tm="0">
                                          <p:val>
                                            <p:fltVal val="90"/>
                                          </p:val>
                                        </p:tav>
                                        <p:tav tm="100000">
                                          <p:val>
                                            <p:fltVal val="0"/>
                                          </p:val>
                                        </p:tav>
                                      </p:tavLst>
                                    </p:anim>
                                    <p:animEffect transition="in" filter="fade">
                                      <p:cBhvr>
                                        <p:cTn id="46" dur="1000"/>
                                        <p:tgtEl>
                                          <p:spTgt spid="8"/>
                                        </p:tgtEl>
                                      </p:cBhvr>
                                    </p:animEffect>
                                  </p:childTnLst>
                                </p:cTn>
                              </p:par>
                              <p:par>
                                <p:cTn id="47" presetID="3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style.rotation</p:attrName>
                                        </p:attrNameLst>
                                      </p:cBhvr>
                                      <p:tavLst>
                                        <p:tav tm="0">
                                          <p:val>
                                            <p:fltVal val="90"/>
                                          </p:val>
                                        </p:tav>
                                        <p:tav tm="100000">
                                          <p:val>
                                            <p:fltVal val="0"/>
                                          </p:val>
                                        </p:tav>
                                      </p:tavLst>
                                    </p:anim>
                                    <p:animEffect transition="in" filter="fade">
                                      <p:cBhvr>
                                        <p:cTn id="52" dur="1000"/>
                                        <p:tgtEl>
                                          <p:spTgt spid="9"/>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ppt_w</p:attrName>
                                        </p:attrNameLst>
                                      </p:cBhvr>
                                      <p:tavLst>
                                        <p:tav tm="0">
                                          <p:val>
                                            <p:fltVal val="0"/>
                                          </p:val>
                                        </p:tav>
                                        <p:tav tm="100000">
                                          <p:val>
                                            <p:strVal val="#ppt_w"/>
                                          </p:val>
                                        </p:tav>
                                      </p:tavLst>
                                    </p:anim>
                                    <p:anim calcmode="lin" valueType="num">
                                      <p:cBhvr>
                                        <p:cTn id="56" dur="1000" fill="hold"/>
                                        <p:tgtEl>
                                          <p:spTgt spid="10"/>
                                        </p:tgtEl>
                                        <p:attrNameLst>
                                          <p:attrName>ppt_h</p:attrName>
                                        </p:attrNameLst>
                                      </p:cBhvr>
                                      <p:tavLst>
                                        <p:tav tm="0">
                                          <p:val>
                                            <p:fltVal val="0"/>
                                          </p:val>
                                        </p:tav>
                                        <p:tav tm="100000">
                                          <p:val>
                                            <p:strVal val="#ppt_h"/>
                                          </p:val>
                                        </p:tav>
                                      </p:tavLst>
                                    </p:anim>
                                    <p:anim calcmode="lin" valueType="num">
                                      <p:cBhvr>
                                        <p:cTn id="57" dur="1000" fill="hold"/>
                                        <p:tgtEl>
                                          <p:spTgt spid="10"/>
                                        </p:tgtEl>
                                        <p:attrNameLst>
                                          <p:attrName>style.rotation</p:attrName>
                                        </p:attrNameLst>
                                      </p:cBhvr>
                                      <p:tavLst>
                                        <p:tav tm="0">
                                          <p:val>
                                            <p:fltVal val="90"/>
                                          </p:val>
                                        </p:tav>
                                        <p:tav tm="100000">
                                          <p:val>
                                            <p:fltVal val="0"/>
                                          </p:val>
                                        </p:tav>
                                      </p:tavLst>
                                    </p:anim>
                                    <p:animEffect transition="in" filter="fade">
                                      <p:cBhvr>
                                        <p:cTn id="58" dur="1000"/>
                                        <p:tgtEl>
                                          <p:spTgt spid="10"/>
                                        </p:tgtEl>
                                      </p:cBhvr>
                                    </p:animEffect>
                                  </p:childTnLst>
                                </p:cTn>
                              </p:par>
                              <p:par>
                                <p:cTn id="59" presetID="31" presetClass="entr" presetSubtype="0" fill="hold" nodeType="withEffect">
                                  <p:stCondLst>
                                    <p:cond delay="0"/>
                                  </p:stCondLst>
                                  <p:childTnLst>
                                    <p:set>
                                      <p:cBhvr>
                                        <p:cTn id="60" dur="1" fill="hold">
                                          <p:stCondLst>
                                            <p:cond delay="0"/>
                                          </p:stCondLst>
                                        </p:cTn>
                                        <p:tgtEl>
                                          <p:spTgt spid="51202"/>
                                        </p:tgtEl>
                                        <p:attrNameLst>
                                          <p:attrName>style.visibility</p:attrName>
                                        </p:attrNameLst>
                                      </p:cBhvr>
                                      <p:to>
                                        <p:strVal val="visible"/>
                                      </p:to>
                                    </p:set>
                                    <p:anim calcmode="lin" valueType="num">
                                      <p:cBhvr>
                                        <p:cTn id="61" dur="1000" fill="hold"/>
                                        <p:tgtEl>
                                          <p:spTgt spid="51202"/>
                                        </p:tgtEl>
                                        <p:attrNameLst>
                                          <p:attrName>ppt_w</p:attrName>
                                        </p:attrNameLst>
                                      </p:cBhvr>
                                      <p:tavLst>
                                        <p:tav tm="0">
                                          <p:val>
                                            <p:fltVal val="0"/>
                                          </p:val>
                                        </p:tav>
                                        <p:tav tm="100000">
                                          <p:val>
                                            <p:strVal val="#ppt_w"/>
                                          </p:val>
                                        </p:tav>
                                      </p:tavLst>
                                    </p:anim>
                                    <p:anim calcmode="lin" valueType="num">
                                      <p:cBhvr>
                                        <p:cTn id="62" dur="1000" fill="hold"/>
                                        <p:tgtEl>
                                          <p:spTgt spid="51202"/>
                                        </p:tgtEl>
                                        <p:attrNameLst>
                                          <p:attrName>ppt_h</p:attrName>
                                        </p:attrNameLst>
                                      </p:cBhvr>
                                      <p:tavLst>
                                        <p:tav tm="0">
                                          <p:val>
                                            <p:fltVal val="0"/>
                                          </p:val>
                                        </p:tav>
                                        <p:tav tm="100000">
                                          <p:val>
                                            <p:strVal val="#ppt_h"/>
                                          </p:val>
                                        </p:tav>
                                      </p:tavLst>
                                    </p:anim>
                                    <p:anim calcmode="lin" valueType="num">
                                      <p:cBhvr>
                                        <p:cTn id="63" dur="1000" fill="hold"/>
                                        <p:tgtEl>
                                          <p:spTgt spid="51202"/>
                                        </p:tgtEl>
                                        <p:attrNameLst>
                                          <p:attrName>style.rotation</p:attrName>
                                        </p:attrNameLst>
                                      </p:cBhvr>
                                      <p:tavLst>
                                        <p:tav tm="0">
                                          <p:val>
                                            <p:fltVal val="90"/>
                                          </p:val>
                                        </p:tav>
                                        <p:tav tm="100000">
                                          <p:val>
                                            <p:fltVal val="0"/>
                                          </p:val>
                                        </p:tav>
                                      </p:tavLst>
                                    </p:anim>
                                    <p:animEffect transition="in" filter="fade">
                                      <p:cBhvr>
                                        <p:cTn id="64" dur="1000"/>
                                        <p:tgtEl>
                                          <p:spTgt spid="51202"/>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1000" fill="hold"/>
                                        <p:tgtEl>
                                          <p:spTgt spid="11"/>
                                        </p:tgtEl>
                                        <p:attrNameLst>
                                          <p:attrName>ppt_w</p:attrName>
                                        </p:attrNameLst>
                                      </p:cBhvr>
                                      <p:tavLst>
                                        <p:tav tm="0">
                                          <p:val>
                                            <p:fltVal val="0"/>
                                          </p:val>
                                        </p:tav>
                                        <p:tav tm="100000">
                                          <p:val>
                                            <p:strVal val="#ppt_w"/>
                                          </p:val>
                                        </p:tav>
                                      </p:tavLst>
                                    </p:anim>
                                    <p:anim calcmode="lin" valueType="num">
                                      <p:cBhvr>
                                        <p:cTn id="68" dur="1000" fill="hold"/>
                                        <p:tgtEl>
                                          <p:spTgt spid="11"/>
                                        </p:tgtEl>
                                        <p:attrNameLst>
                                          <p:attrName>ppt_h</p:attrName>
                                        </p:attrNameLst>
                                      </p:cBhvr>
                                      <p:tavLst>
                                        <p:tav tm="0">
                                          <p:val>
                                            <p:fltVal val="0"/>
                                          </p:val>
                                        </p:tav>
                                        <p:tav tm="100000">
                                          <p:val>
                                            <p:strVal val="#ppt_h"/>
                                          </p:val>
                                        </p:tav>
                                      </p:tavLst>
                                    </p:anim>
                                    <p:anim calcmode="lin" valueType="num">
                                      <p:cBhvr>
                                        <p:cTn id="69" dur="1000" fill="hold"/>
                                        <p:tgtEl>
                                          <p:spTgt spid="11"/>
                                        </p:tgtEl>
                                        <p:attrNameLst>
                                          <p:attrName>style.rotation</p:attrName>
                                        </p:attrNameLst>
                                      </p:cBhvr>
                                      <p:tavLst>
                                        <p:tav tm="0">
                                          <p:val>
                                            <p:fltVal val="90"/>
                                          </p:val>
                                        </p:tav>
                                        <p:tav tm="100000">
                                          <p:val>
                                            <p:fltVal val="0"/>
                                          </p:val>
                                        </p:tav>
                                      </p:tavLst>
                                    </p:anim>
                                    <p:animEffect transition="in" filter="fade">
                                      <p:cBhvr>
                                        <p:cTn id="7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P spid="4" grpId="0"/>
      <p:bldP spid="6" grpId="0"/>
      <p:bldP spid="8"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Discrimination</a:t>
            </a:r>
          </a:p>
        </p:txBody>
      </p:sp>
      <p:sp>
        <p:nvSpPr>
          <p:cNvPr id="5" name="Slide Number Placeholder 4"/>
          <p:cNvSpPr>
            <a:spLocks noGrp="1"/>
          </p:cNvSpPr>
          <p:nvPr>
            <p:ph type="sldNum" sz="quarter" idx="12"/>
          </p:nvPr>
        </p:nvSpPr>
        <p:spPr/>
        <p:txBody>
          <a:bodyPr/>
          <a:lstStyle/>
          <a:p>
            <a:pPr>
              <a:defRPr/>
            </a:pPr>
            <a:fld id="{CB9CA2A0-0A1E-4D41-B28F-4B5FDDF3AC92}" type="slidenum">
              <a:rPr lang="en-US" smtClean="0"/>
              <a:pPr>
                <a:defRPr/>
              </a:pPr>
              <a:t>9</a:t>
            </a:fld>
            <a:endParaRPr lang="en-US"/>
          </a:p>
        </p:txBody>
      </p:sp>
      <p:pic>
        <p:nvPicPr>
          <p:cNvPr id="7" name="Picture 6" descr="Fun Fridays - Let Me Speak! - Florida Association News Blo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35" y="2387533"/>
            <a:ext cx="2974975" cy="2082934"/>
          </a:xfrm>
          <a:prstGeom prst="rect">
            <a:avLst/>
          </a:prstGeom>
        </p:spPr>
      </p:pic>
      <p:pic>
        <p:nvPicPr>
          <p:cNvPr id="8" name="Picture 7" descr="... Digital Teacher: Let's talk European &lt;strong&gt;Languages&lt;/strong&gt; : &lt;strong&gt;Languages&lt;/strong&gt; matt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8901" y="2387533"/>
            <a:ext cx="3781112" cy="2835834"/>
          </a:xfrm>
          <a:prstGeom prst="rect">
            <a:avLst/>
          </a:prstGeom>
        </p:spPr>
      </p:pic>
      <p:pic>
        <p:nvPicPr>
          <p:cNvPr id="10" name="Picture 9" descr="8englishcmS2 - Letters of &lt;strong&gt;Complaint&lt;/strong&g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36759">
            <a:off x="1522571" y="4069337"/>
            <a:ext cx="3095625" cy="3095625"/>
          </a:xfrm>
          <a:prstGeom prst="rect">
            <a:avLst/>
          </a:prstGeom>
        </p:spPr>
      </p:pic>
      <p:pic>
        <p:nvPicPr>
          <p:cNvPr id="12" name="Picture 11" descr="Description Handicap sign.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6488" y="3124201"/>
            <a:ext cx="2742251" cy="3733800"/>
          </a:xfrm>
          <a:prstGeom prst="rect">
            <a:avLst/>
          </a:prstGeom>
        </p:spPr>
      </p:pic>
    </p:spTree>
    <p:custDataLst>
      <p:tags r:id="rId1"/>
    </p:custDataLst>
    <p:extLst>
      <p:ext uri="{BB962C8B-B14F-4D97-AF65-F5344CB8AC3E}">
        <p14:creationId xmlns:p14="http://schemas.microsoft.com/office/powerpoint/2010/main" val="74508234"/>
      </p:ext>
    </p:extLst>
  </p:cSld>
  <p:clrMapOvr>
    <a:masterClrMapping/>
  </p:clrMapOvr>
  <p:transition advTm="281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ppt_x</p:attrName>
                                        </p:attrNameLst>
                                      </p:cBhvr>
                                      <p:tavLst>
                                        <p:tav tm="0">
                                          <p:val>
                                            <p:strVal val="#ppt_x"/>
                                          </p:val>
                                        </p:tav>
                                        <p:tav tm="100000">
                                          <p:val>
                                            <p:strVal val="#ppt_x"/>
                                          </p:val>
                                        </p:tav>
                                      </p:tavLst>
                                    </p:anim>
                                    <p:anim calcmode="lin" valueType="num">
                                      <p:cBhvr>
                                        <p:cTn id="9" dur="2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2.4|2.9|2.3|4.2|3.4|2.5"/>
</p:tagLst>
</file>

<file path=ppt/tags/tag10.xml><?xml version="1.0" encoding="utf-8"?>
<p:tagLst xmlns:a="http://schemas.openxmlformats.org/drawingml/2006/main" xmlns:r="http://schemas.openxmlformats.org/officeDocument/2006/relationships" xmlns:p="http://schemas.openxmlformats.org/presentationml/2006/main">
  <p:tag name="TIMING" val="|31.6"/>
</p:tagLst>
</file>

<file path=ppt/tags/tag11.xml><?xml version="1.0" encoding="utf-8"?>
<p:tagLst xmlns:a="http://schemas.openxmlformats.org/drawingml/2006/main" xmlns:r="http://schemas.openxmlformats.org/officeDocument/2006/relationships" xmlns:p="http://schemas.openxmlformats.org/presentationml/2006/main">
  <p:tag name="TIMING" val="|31.6"/>
</p:tagLst>
</file>

<file path=ppt/tags/tag12.xml><?xml version="1.0" encoding="utf-8"?>
<p:tagLst xmlns:a="http://schemas.openxmlformats.org/drawingml/2006/main" xmlns:r="http://schemas.openxmlformats.org/officeDocument/2006/relationships" xmlns:p="http://schemas.openxmlformats.org/presentationml/2006/main">
  <p:tag name="TIMING" val="|8.7|27.8"/>
</p:tagLst>
</file>

<file path=ppt/tags/tag13.xml><?xml version="1.0" encoding="utf-8"?>
<p:tagLst xmlns:a="http://schemas.openxmlformats.org/drawingml/2006/main" xmlns:r="http://schemas.openxmlformats.org/officeDocument/2006/relationships" xmlns:p="http://schemas.openxmlformats.org/presentationml/2006/main">
  <p:tag name="TIMING" val="|3.9|23.5"/>
</p:tagLst>
</file>

<file path=ppt/tags/tag14.xml><?xml version="1.0" encoding="utf-8"?>
<p:tagLst xmlns:a="http://schemas.openxmlformats.org/drawingml/2006/main" xmlns:r="http://schemas.openxmlformats.org/officeDocument/2006/relationships" xmlns:p="http://schemas.openxmlformats.org/presentationml/2006/main">
  <p:tag name="TIMING" val="|3.9|23.5"/>
</p:tagLst>
</file>

<file path=ppt/tags/tag15.xml><?xml version="1.0" encoding="utf-8"?>
<p:tagLst xmlns:a="http://schemas.openxmlformats.org/drawingml/2006/main" xmlns:r="http://schemas.openxmlformats.org/officeDocument/2006/relationships" xmlns:p="http://schemas.openxmlformats.org/presentationml/2006/main">
  <p:tag name="TIMING" val="|9|4.9|3.5|4.6"/>
</p:tagLst>
</file>

<file path=ppt/tags/tag16.xml><?xml version="1.0" encoding="utf-8"?>
<p:tagLst xmlns:a="http://schemas.openxmlformats.org/drawingml/2006/main" xmlns:r="http://schemas.openxmlformats.org/officeDocument/2006/relationships" xmlns:p="http://schemas.openxmlformats.org/presentationml/2006/main">
  <p:tag name="TIMING" val="|12.3|2.3|1.8|1.6|1.1"/>
</p:tagLst>
</file>

<file path=ppt/tags/tag17.xml><?xml version="1.0" encoding="utf-8"?>
<p:tagLst xmlns:a="http://schemas.openxmlformats.org/drawingml/2006/main" xmlns:r="http://schemas.openxmlformats.org/officeDocument/2006/relationships" xmlns:p="http://schemas.openxmlformats.org/presentationml/2006/main">
  <p:tag name="TIMING" val="|5.7"/>
</p:tagLst>
</file>

<file path=ppt/tags/tag18.xml><?xml version="1.0" encoding="utf-8"?>
<p:tagLst xmlns:a="http://schemas.openxmlformats.org/drawingml/2006/main" xmlns:r="http://schemas.openxmlformats.org/officeDocument/2006/relationships" xmlns:p="http://schemas.openxmlformats.org/presentationml/2006/main">
  <p:tag name="TIMING" val="|8.5|7.2|7.4"/>
</p:tagLst>
</file>

<file path=ppt/tags/tag19.xml><?xml version="1.0" encoding="utf-8"?>
<p:tagLst xmlns:a="http://schemas.openxmlformats.org/drawingml/2006/main" xmlns:r="http://schemas.openxmlformats.org/officeDocument/2006/relationships" xmlns:p="http://schemas.openxmlformats.org/presentationml/2006/main">
  <p:tag name="TIMING" val="|8.8|3.4|6.3|7.6|19.5"/>
</p:tagLst>
</file>

<file path=ppt/tags/tag2.xml><?xml version="1.0" encoding="utf-8"?>
<p:tagLst xmlns:a="http://schemas.openxmlformats.org/drawingml/2006/main" xmlns:r="http://schemas.openxmlformats.org/officeDocument/2006/relationships" xmlns:p="http://schemas.openxmlformats.org/presentationml/2006/main">
  <p:tag name="TIMING" val="|4.3"/>
</p:tagLst>
</file>

<file path=ppt/tags/tag20.xml><?xml version="1.0" encoding="utf-8"?>
<p:tagLst xmlns:a="http://schemas.openxmlformats.org/drawingml/2006/main" xmlns:r="http://schemas.openxmlformats.org/officeDocument/2006/relationships" xmlns:p="http://schemas.openxmlformats.org/presentationml/2006/main">
  <p:tag name="TIMING" val="|11.6|2|1.6|4.2|13.5"/>
</p:tagLst>
</file>

<file path=ppt/tags/tag21.xml><?xml version="1.0" encoding="utf-8"?>
<p:tagLst xmlns:a="http://schemas.openxmlformats.org/drawingml/2006/main" xmlns:r="http://schemas.openxmlformats.org/officeDocument/2006/relationships" xmlns:p="http://schemas.openxmlformats.org/presentationml/2006/main">
  <p:tag name="TIMING" val="|10.4"/>
</p:tagLst>
</file>

<file path=ppt/tags/tag22.xml><?xml version="1.0" encoding="utf-8"?>
<p:tagLst xmlns:a="http://schemas.openxmlformats.org/drawingml/2006/main" xmlns:r="http://schemas.openxmlformats.org/officeDocument/2006/relationships" xmlns:p="http://schemas.openxmlformats.org/presentationml/2006/main">
  <p:tag name="TIMING" val="|10.3|9.1|4.8|4.5"/>
</p:tagLst>
</file>

<file path=ppt/tags/tag23.xml><?xml version="1.0" encoding="utf-8"?>
<p:tagLst xmlns:a="http://schemas.openxmlformats.org/drawingml/2006/main" xmlns:r="http://schemas.openxmlformats.org/officeDocument/2006/relationships" xmlns:p="http://schemas.openxmlformats.org/presentationml/2006/main">
  <p:tag name="TIMING" val="|11.1|6.7"/>
</p:tagLst>
</file>

<file path=ppt/tags/tag24.xml><?xml version="1.0" encoding="utf-8"?>
<p:tagLst xmlns:a="http://schemas.openxmlformats.org/drawingml/2006/main" xmlns:r="http://schemas.openxmlformats.org/officeDocument/2006/relationships" xmlns:p="http://schemas.openxmlformats.org/presentationml/2006/main">
  <p:tag name="TIMING" val="|14.7|4.3"/>
</p:tagLst>
</file>

<file path=ppt/tags/tag25.xml><?xml version="1.0" encoding="utf-8"?>
<p:tagLst xmlns:a="http://schemas.openxmlformats.org/drawingml/2006/main" xmlns:r="http://schemas.openxmlformats.org/officeDocument/2006/relationships" xmlns:p="http://schemas.openxmlformats.org/presentationml/2006/main">
  <p:tag name="TIMING" val="|1.8|15.6|5"/>
</p:tagLst>
</file>

<file path=ppt/tags/tag26.xml><?xml version="1.0" encoding="utf-8"?>
<p:tagLst xmlns:a="http://schemas.openxmlformats.org/drawingml/2006/main" xmlns:r="http://schemas.openxmlformats.org/officeDocument/2006/relationships" xmlns:p="http://schemas.openxmlformats.org/presentationml/2006/main">
  <p:tag name="TIMING" val="|1.8"/>
</p:tagLst>
</file>

<file path=ppt/tags/tag3.xml><?xml version="1.0" encoding="utf-8"?>
<p:tagLst xmlns:a="http://schemas.openxmlformats.org/drawingml/2006/main" xmlns:r="http://schemas.openxmlformats.org/officeDocument/2006/relationships" xmlns:p="http://schemas.openxmlformats.org/presentationml/2006/main">
  <p:tag name="TIMING" val="|2.7|14.7|7.7"/>
</p:tagLst>
</file>

<file path=ppt/tags/tag4.xml><?xml version="1.0" encoding="utf-8"?>
<p:tagLst xmlns:a="http://schemas.openxmlformats.org/drawingml/2006/main" xmlns:r="http://schemas.openxmlformats.org/officeDocument/2006/relationships" xmlns:p="http://schemas.openxmlformats.org/presentationml/2006/main">
  <p:tag name="TIMING" val="|1.5|8.4|12.4|5.8|15.1|8.7"/>
</p:tagLst>
</file>

<file path=ppt/tags/tag5.xml><?xml version="1.0" encoding="utf-8"?>
<p:tagLst xmlns:a="http://schemas.openxmlformats.org/drawingml/2006/main" xmlns:r="http://schemas.openxmlformats.org/officeDocument/2006/relationships" xmlns:p="http://schemas.openxmlformats.org/presentationml/2006/main">
  <p:tag name="TIMING" val="|3.3|7.7|1.8|1.7|1.5|1.5"/>
</p:tagLst>
</file>

<file path=ppt/tags/tag6.xml><?xml version="1.0" encoding="utf-8"?>
<p:tagLst xmlns:a="http://schemas.openxmlformats.org/drawingml/2006/main" xmlns:r="http://schemas.openxmlformats.org/officeDocument/2006/relationships" xmlns:p="http://schemas.openxmlformats.org/presentationml/2006/main">
  <p:tag name="TIMING" val="|5.3|6.9|6.4|4.7"/>
</p:tagLst>
</file>

<file path=ppt/tags/tag7.xml><?xml version="1.0" encoding="utf-8"?>
<p:tagLst xmlns:a="http://schemas.openxmlformats.org/drawingml/2006/main" xmlns:r="http://schemas.openxmlformats.org/officeDocument/2006/relationships" xmlns:p="http://schemas.openxmlformats.org/presentationml/2006/main">
  <p:tag name="TIMING" val="|31.6"/>
</p:tagLst>
</file>

<file path=ppt/tags/tag8.xml><?xml version="1.0" encoding="utf-8"?>
<p:tagLst xmlns:a="http://schemas.openxmlformats.org/drawingml/2006/main" xmlns:r="http://schemas.openxmlformats.org/officeDocument/2006/relationships" xmlns:p="http://schemas.openxmlformats.org/presentationml/2006/main">
  <p:tag name="TIMING" val="|31.6"/>
</p:tagLst>
</file>

<file path=ppt/tags/tag9.xml><?xml version="1.0" encoding="utf-8"?>
<p:tagLst xmlns:a="http://schemas.openxmlformats.org/drawingml/2006/main" xmlns:r="http://schemas.openxmlformats.org/officeDocument/2006/relationships" xmlns:p="http://schemas.openxmlformats.org/presentationml/2006/main">
  <p:tag name="TIMING" val="|31.6"/>
</p:tagLst>
</file>

<file path=ppt/theme/theme1.xml><?xml version="1.0" encoding="utf-8"?>
<a:theme xmlns:a="http://schemas.openxmlformats.org/drawingml/2006/main" name="1_Capsules">
  <a:themeElements>
    <a:clrScheme name="Custom 7">
      <a:dk1>
        <a:srgbClr val="000000"/>
      </a:dk1>
      <a:lt1>
        <a:srgbClr val="FFFFFF"/>
      </a:lt1>
      <a:dk2>
        <a:srgbClr val="0066CC"/>
      </a:dk2>
      <a:lt2>
        <a:srgbClr val="0066CC"/>
      </a:lt2>
      <a:accent1>
        <a:srgbClr val="0070C0"/>
      </a:accent1>
      <a:accent2>
        <a:srgbClr val="005390"/>
      </a:accent2>
      <a:accent3>
        <a:srgbClr val="FFFFFF"/>
      </a:accent3>
      <a:accent4>
        <a:srgbClr val="000000"/>
      </a:accent4>
      <a:accent5>
        <a:srgbClr val="FFE2CA"/>
      </a:accent5>
      <a:accent6>
        <a:srgbClr val="003399"/>
      </a:accent6>
      <a:hlink>
        <a:srgbClr val="FF822D"/>
      </a:hlink>
      <a:folHlink>
        <a:srgbClr val="000000"/>
      </a:folHlink>
    </a:clrScheme>
    <a:fontScheme name="1_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1_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1_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1_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1_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1_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1_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1_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
      <a:clrScheme name="1_Capsules 9">
        <a:dk1>
          <a:srgbClr val="000000"/>
        </a:dk1>
        <a:lt1>
          <a:srgbClr val="FFFFFF"/>
        </a:lt1>
        <a:dk2>
          <a:srgbClr val="FF66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Status xmlns="2e78e3cf-117b-4082-8344-1815d6835d4d">2</Document_x0020_Status>
    <Document_x0020_Type xmlns="2e78e3cf-117b-4082-8344-1815d6835d4d">1</Document_x0020_Type>
  </documentManagement>
</p:properties>
</file>

<file path=customXml/item2.xml><?xml version="1.0" encoding="utf-8"?>
<?mso-contentType ?>
<FormTemplates xmlns="http://schemas.microsoft.com/sharepoint/v3/contenttype/forms">
  <Display>FNCSNOCTDOCDROP_DISPLAY</Display>
  <Edit>FNCSNOCTDOCDROP_EDIT</Edit>
  <New>FNCSNOCTDOCDROP_NEW</New>
</FormTemplat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WAT Document" ma:contentTypeID="0x010100556F25B6AA2A410CA831201B0200C3EF00317DA91B0FB2ED4CA6C9F016C46C42F5006C66077207C2F04A9450BFB0133BE23B" ma:contentTypeVersion="27" ma:contentTypeDescription="Use to Upload a WAT Document" ma:contentTypeScope="" ma:versionID="15e8165041e1ad4f697a9a0fd36f34f4">
  <xsd:schema xmlns:xsd="http://www.w3.org/2001/XMLSchema" xmlns:p="http://schemas.microsoft.com/office/2006/metadata/properties" xmlns:ns2="2e78e3cf-117b-4082-8344-1815d6835d4d" targetNamespace="http://schemas.microsoft.com/office/2006/metadata/properties" ma:root="true" ma:fieldsID="26c309007e51f15e7f884e9c06ea2a1e" ns2:_="">
    <xsd:import namespace="2e78e3cf-117b-4082-8344-1815d6835d4d"/>
    <xsd:element name="properties">
      <xsd:complexType>
        <xsd:sequence>
          <xsd:element name="documentManagement">
            <xsd:complexType>
              <xsd:all>
                <xsd:element ref="ns2:Document_x0020_Type" minOccurs="0"/>
                <xsd:element ref="ns2:Document_x0020_Status" minOccurs="0"/>
              </xsd:all>
            </xsd:complexType>
          </xsd:element>
        </xsd:sequence>
      </xsd:complexType>
    </xsd:element>
  </xsd:schema>
  <xsd:schema xmlns:xsd="http://www.w3.org/2001/XMLSchema" xmlns:dms="http://schemas.microsoft.com/office/2006/documentManagement/types" targetNamespace="2e78e3cf-117b-4082-8344-1815d6835d4d" elementFormDefault="qualified">
    <xsd:import namespace="http://schemas.microsoft.com/office/2006/documentManagement/types"/>
    <xsd:element name="Document_x0020_Type" ma:index="8" nillable="true" ma:displayName="Document Type" ma:description="Select Document Type" ma:list="{BFC91B00-0F44-4356-8843-6A1BB3BCB521}" ma:internalName="Document_x0020_Type" ma:showField="Name_x0020_Value">
      <xsd:simpleType>
        <xsd:restriction base="dms:Lookup"/>
      </xsd:simpleType>
    </xsd:element>
    <xsd:element name="Document_x0020_Status" ma:index="9" nillable="true" ma:displayName="Document Status" ma:description="Select current document status" ma:list="{50D67DD5-AB73-40E1-AB62-7F9F294AB468}" ma:internalName="Document_x0020_Status" ma:showField="Name_x0020_Valu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4B09FAF7-ADC8-49E9-A373-8668CDB03899}">
  <ds:schemaRefs>
    <ds:schemaRef ds:uri="http://purl.org/dc/elements/1.1/"/>
    <ds:schemaRef ds:uri="http://schemas.microsoft.com/office/2006/documentManagement/types"/>
    <ds:schemaRef ds:uri="http://purl.org/dc/terms/"/>
    <ds:schemaRef ds:uri="http://www.w3.org/XML/1998/namespace"/>
    <ds:schemaRef ds:uri="http://schemas.microsoft.com/office/2006/metadata/properties"/>
    <ds:schemaRef ds:uri="http://purl.org/dc/dcmitype/"/>
    <ds:schemaRef ds:uri="http://schemas.openxmlformats.org/package/2006/metadata/core-properties"/>
    <ds:schemaRef ds:uri="2e78e3cf-117b-4082-8344-1815d6835d4d"/>
  </ds:schemaRefs>
</ds:datastoreItem>
</file>

<file path=customXml/itemProps2.xml><?xml version="1.0" encoding="utf-8"?>
<ds:datastoreItem xmlns:ds="http://schemas.openxmlformats.org/officeDocument/2006/customXml" ds:itemID="{5855E1BF-994D-4991-9E3C-EEE92B0FEE7C}">
  <ds:schemaRefs>
    <ds:schemaRef ds:uri="http://schemas.microsoft.com/sharepoint/v3/contenttype/forms"/>
  </ds:schemaRefs>
</ds:datastoreItem>
</file>

<file path=customXml/itemProps3.xml><?xml version="1.0" encoding="utf-8"?>
<ds:datastoreItem xmlns:ds="http://schemas.openxmlformats.org/officeDocument/2006/customXml" ds:itemID="{687C765D-D2CA-4262-8477-E059DEB88075}">
  <ds:schemaRefs>
    <ds:schemaRef ds:uri="http://schemas.microsoft.com/office/2006/metadata/longProperties"/>
  </ds:schemaRefs>
</ds:datastoreItem>
</file>

<file path=customXml/itemProps4.xml><?xml version="1.0" encoding="utf-8"?>
<ds:datastoreItem xmlns:ds="http://schemas.openxmlformats.org/officeDocument/2006/customXml" ds:itemID="{29133E74-4A76-4DE1-9EE7-BBC126C748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78e3cf-117b-4082-8344-1815d6835d4d"/>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20329</TotalTime>
  <Words>3703</Words>
  <Application>Microsoft Office PowerPoint</Application>
  <PresentationFormat>On-screen Show (4:3)</PresentationFormat>
  <Paragraphs>586</Paragraphs>
  <Slides>40</Slides>
  <Notes>40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2" baseType="lpstr">
      <vt:lpstr>ＭＳ Ｐゴシック</vt:lpstr>
      <vt:lpstr>Arial</vt:lpstr>
      <vt:lpstr>Arial Black</vt:lpstr>
      <vt:lpstr>Arial Rounded MT Bold</vt:lpstr>
      <vt:lpstr>Calibri</vt:lpstr>
      <vt:lpstr>Courier New</vt:lpstr>
      <vt:lpstr>Eras Bold ITC</vt:lpstr>
      <vt:lpstr>Tahoma</vt:lpstr>
      <vt:lpstr>Wingdings</vt:lpstr>
      <vt:lpstr>ヒラギノ角ゴ Pro W3</vt:lpstr>
      <vt:lpstr>1_Capsules</vt:lpstr>
      <vt:lpstr>Acrobat Document</vt:lpstr>
      <vt:lpstr>Civil Rights Training</vt:lpstr>
      <vt:lpstr>PowerPoint Presentation</vt:lpstr>
      <vt:lpstr>Training Objectives</vt:lpstr>
      <vt:lpstr>What are Civil Rights?</vt:lpstr>
      <vt:lpstr>Elements of Civil Rights training</vt:lpstr>
      <vt:lpstr>Civil Rights Legal Authorities</vt:lpstr>
      <vt:lpstr>What is Discrimination?</vt:lpstr>
      <vt:lpstr>Protected Classes for our Program</vt:lpstr>
      <vt:lpstr>Examples of Discrimination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Nondiscrimination Statement</vt:lpstr>
      <vt:lpstr>PowerPoint Presentation</vt:lpstr>
      <vt:lpstr>SHORT Nondiscrimination Statement- </vt:lpstr>
      <vt:lpstr>Poster Posted</vt:lpstr>
      <vt:lpstr>Complaints of Discrimination</vt:lpstr>
      <vt:lpstr>Program Discrimination Complaint Form</vt:lpstr>
      <vt:lpstr>PowerPoint Presentation</vt:lpstr>
      <vt:lpstr>PowerPoint Presentation</vt:lpstr>
      <vt:lpstr>PowerPoint Presentation</vt:lpstr>
      <vt:lpstr>Limited English Proficiency (LEP) </vt:lpstr>
      <vt:lpstr>Americans with Disabilities         Act (ADA)</vt:lpstr>
      <vt:lpstr>ADA Mandates Reasonable Accommodation</vt:lpstr>
      <vt:lpstr>Equal Opportunity for Faith Based Organizations</vt:lpstr>
      <vt:lpstr>Civil Rights Reviewed</vt:lpstr>
      <vt:lpstr>Civil Rights Review Verifies</vt:lpstr>
      <vt:lpstr>PowerPoint Presentation</vt:lpstr>
      <vt:lpstr>Sample Scenario #1</vt:lpstr>
      <vt:lpstr>Sample Scenario #2</vt:lpstr>
      <vt:lpstr>Sample Scenario #3</vt:lpstr>
      <vt:lpstr>Civil Rights Resources</vt:lpstr>
      <vt:lpstr>PowerPoint Presentation</vt:lpstr>
      <vt:lpstr>Certificate of Completion</vt:lpstr>
    </vt:vector>
  </TitlesOfParts>
  <Company>CDSS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Rights Training CSFP TEFAP</dc:title>
  <dc:creator>CDSS;Erica.Willett@dss.ca.gov</dc:creator>
  <cp:lastModifiedBy>Elizabeth Cervantes</cp:lastModifiedBy>
  <cp:revision>2351</cp:revision>
  <cp:lastPrinted>2018-02-27T21:35:54Z</cp:lastPrinted>
  <dcterms:created xsi:type="dcterms:W3CDTF">2007-10-10T00:48:54Z</dcterms:created>
  <dcterms:modified xsi:type="dcterms:W3CDTF">2018-05-21T22:29:32Z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WAT Document</vt:lpwstr>
  </property>
</Properties>
</file>